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83" r:id="rId3"/>
    <p:sldId id="284" r:id="rId4"/>
    <p:sldId id="286" r:id="rId5"/>
    <p:sldId id="303" r:id="rId6"/>
    <p:sldId id="309" r:id="rId7"/>
    <p:sldId id="310" r:id="rId8"/>
    <p:sldId id="311" r:id="rId9"/>
    <p:sldId id="312" r:id="rId10"/>
    <p:sldId id="305" r:id="rId11"/>
    <p:sldId id="308" r:id="rId12"/>
    <p:sldId id="287" r:id="rId13"/>
    <p:sldId id="288" r:id="rId14"/>
    <p:sldId id="320" r:id="rId15"/>
    <p:sldId id="291" r:id="rId16"/>
    <p:sldId id="304" r:id="rId17"/>
    <p:sldId id="300" r:id="rId18"/>
    <p:sldId id="301" r:id="rId19"/>
    <p:sldId id="302" r:id="rId20"/>
    <p:sldId id="257" r:id="rId21"/>
    <p:sldId id="313" r:id="rId22"/>
    <p:sldId id="315" r:id="rId23"/>
    <p:sldId id="316" r:id="rId24"/>
    <p:sldId id="317" r:id="rId25"/>
    <p:sldId id="318" r:id="rId26"/>
    <p:sldId id="319" r:id="rId27"/>
    <p:sldId id="314" r:id="rId28"/>
    <p:sldId id="258" r:id="rId29"/>
    <p:sldId id="259" r:id="rId30"/>
    <p:sldId id="260" r:id="rId31"/>
    <p:sldId id="261" r:id="rId32"/>
    <p:sldId id="262" r:id="rId33"/>
    <p:sldId id="263" r:id="rId34"/>
    <p:sldId id="266" r:id="rId35"/>
    <p:sldId id="264" r:id="rId36"/>
    <p:sldId id="268" r:id="rId37"/>
    <p:sldId id="269" r:id="rId38"/>
    <p:sldId id="270" r:id="rId39"/>
    <p:sldId id="271" r:id="rId40"/>
    <p:sldId id="272" r:id="rId41"/>
    <p:sldId id="274" r:id="rId42"/>
    <p:sldId id="275" r:id="rId43"/>
    <p:sldId id="277" r:id="rId44"/>
    <p:sldId id="276" r:id="rId45"/>
    <p:sldId id="306" r:id="rId46"/>
    <p:sldId id="278" r:id="rId47"/>
    <p:sldId id="279" r:id="rId48"/>
    <p:sldId id="307" r:id="rId49"/>
    <p:sldId id="280" r:id="rId50"/>
    <p:sldId id="281" r:id="rId51"/>
    <p:sldId id="282" r:id="rId52"/>
    <p:sldId id="294" r:id="rId53"/>
    <p:sldId id="297" r:id="rId54"/>
    <p:sldId id="299" r:id="rId55"/>
    <p:sldId id="298" r:id="rId5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D37"/>
    <a:srgbClr val="FF33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5" d="100"/>
          <a:sy n="45" d="100"/>
        </p:scale>
        <p:origin x="-123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9B6877A6-7C11-40A0-AE2E-E57691CC75B6}" type="datetimeFigureOut">
              <a:rPr lang="en-US" smtClean="0"/>
              <a:pPr/>
              <a:t>12/12/2012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04997C-AC8C-4C37-B954-F9A7695AC9A7}"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B6877A6-7C11-40A0-AE2E-E57691CC75B6}" type="datetimeFigureOut">
              <a:rPr lang="en-US" smtClean="0"/>
              <a:pPr/>
              <a:t>12/12/2012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04997C-AC8C-4C37-B954-F9A7695AC9A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B6877A6-7C11-40A0-AE2E-E57691CC75B6}" type="datetimeFigureOut">
              <a:rPr lang="en-US" smtClean="0"/>
              <a:pPr/>
              <a:t>12/12/2012</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F704997C-AC8C-4C37-B954-F9A7695AC9A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B6877A6-7C11-40A0-AE2E-E57691CC75B6}" type="datetimeFigureOut">
              <a:rPr lang="en-US" smtClean="0"/>
              <a:pPr/>
              <a:t>12/12/2012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04997C-AC8C-4C37-B954-F9A7695AC9A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B6877A6-7C11-40A0-AE2E-E57691CC75B6}" type="datetimeFigureOut">
              <a:rPr lang="en-US" smtClean="0"/>
              <a:pPr/>
              <a:t>12/12/2012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04997C-AC8C-4C37-B954-F9A7695AC9A7}"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B6877A6-7C11-40A0-AE2E-E57691CC75B6}" type="datetimeFigureOut">
              <a:rPr lang="en-US" smtClean="0"/>
              <a:pPr/>
              <a:t>12/12/2012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04997C-AC8C-4C37-B954-F9A7695AC9A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9B6877A6-7C11-40A0-AE2E-E57691CC75B6}" type="datetimeFigureOut">
              <a:rPr lang="en-US" smtClean="0"/>
              <a:pPr/>
              <a:t>12/12/2012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04997C-AC8C-4C37-B954-F9A7695AC9A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B6877A6-7C11-40A0-AE2E-E57691CC75B6}" type="datetimeFigureOut">
              <a:rPr lang="en-US" smtClean="0"/>
              <a:pPr/>
              <a:t>12/12/2012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04997C-AC8C-4C37-B954-F9A7695AC9A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6877A6-7C11-40A0-AE2E-E57691CC75B6}" type="datetimeFigureOut">
              <a:rPr lang="en-US" smtClean="0"/>
              <a:pPr/>
              <a:t>12/12/2012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704997C-AC8C-4C37-B954-F9A7695AC9A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B6877A6-7C11-40A0-AE2E-E57691CC75B6}" type="datetimeFigureOut">
              <a:rPr lang="en-US" smtClean="0"/>
              <a:pPr/>
              <a:t>12/12/2012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04997C-AC8C-4C37-B954-F9A7695AC9A7}"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9B6877A6-7C11-40A0-AE2E-E57691CC75B6}" type="datetimeFigureOut">
              <a:rPr lang="en-US" smtClean="0"/>
              <a:pPr/>
              <a:t>12/12/2012</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F704997C-AC8C-4C37-B954-F9A7695AC9A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9B6877A6-7C11-40A0-AE2E-E57691CC75B6}" type="datetimeFigureOut">
              <a:rPr lang="en-US" smtClean="0"/>
              <a:pPr/>
              <a:t>12/12/2012</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F704997C-AC8C-4C37-B954-F9A7695AC9A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Human Tracking and Location:</a:t>
            </a:r>
            <a:br>
              <a:rPr lang="en-US" dirty="0" smtClean="0"/>
            </a:br>
            <a:r>
              <a:rPr lang="en-US" dirty="0" smtClean="0"/>
              <a:t>Progress and Status Report</a:t>
            </a:r>
            <a:endParaRPr lang="en-US" dirty="0"/>
          </a:p>
        </p:txBody>
      </p:sp>
      <p:sp>
        <p:nvSpPr>
          <p:cNvPr id="3" name="Subtitle 2"/>
          <p:cNvSpPr>
            <a:spLocks noGrp="1"/>
          </p:cNvSpPr>
          <p:nvPr>
            <p:ph type="subTitle" idx="1"/>
          </p:nvPr>
        </p:nvSpPr>
        <p:spPr/>
        <p:txBody>
          <a:bodyPr/>
          <a:lstStyle/>
          <a:p>
            <a:r>
              <a:rPr lang="en-US" dirty="0" err="1" smtClean="0"/>
              <a:t>Virgilio</a:t>
            </a:r>
            <a:r>
              <a:rPr lang="en-US" dirty="0" smtClean="0"/>
              <a:t> Castillo</a:t>
            </a:r>
          </a:p>
          <a:p>
            <a:r>
              <a:rPr lang="en-US" dirty="0" smtClean="0"/>
              <a:t>Peter Hettwer</a:t>
            </a:r>
          </a:p>
          <a:p>
            <a:r>
              <a:rPr lang="en-US" dirty="0" smtClean="0"/>
              <a:t>Adam Koski </a:t>
            </a:r>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Methods: Tag Interactions</a:t>
            </a:r>
            <a:endParaRPr lang="en-US" dirty="0"/>
          </a:p>
        </p:txBody>
      </p:sp>
      <p:sp>
        <p:nvSpPr>
          <p:cNvPr id="3" name="TextBox 2"/>
          <p:cNvSpPr txBox="1"/>
          <p:nvPr/>
        </p:nvSpPr>
        <p:spPr>
          <a:xfrm>
            <a:off x="304800" y="1676400"/>
            <a:ext cx="8534400" cy="2862322"/>
          </a:xfrm>
          <a:prstGeom prst="rect">
            <a:avLst/>
          </a:prstGeom>
          <a:noFill/>
        </p:spPr>
        <p:txBody>
          <a:bodyPr wrap="square" rtlCol="0">
            <a:spAutoFit/>
          </a:bodyPr>
          <a:lstStyle/>
          <a:p>
            <a:pPr>
              <a:buFont typeface="Arial" pitchFamily="34" charset="0"/>
              <a:buChar char="•"/>
            </a:pPr>
            <a:r>
              <a:rPr lang="en-US" dirty="0" smtClean="0"/>
              <a:t>If a </a:t>
            </a:r>
            <a:r>
              <a:rPr lang="en-US" dirty="0" err="1" smtClean="0"/>
              <a:t>trackee</a:t>
            </a:r>
            <a:r>
              <a:rPr lang="en-US" dirty="0" smtClean="0"/>
              <a:t> tag is not scanned for x scan cycles (will be determined once scan intervals set) alarm flag will trigger</a:t>
            </a:r>
          </a:p>
          <a:p>
            <a:pPr>
              <a:buFont typeface="Arial" pitchFamily="34" charset="0"/>
              <a:buChar char="•"/>
            </a:pPr>
            <a:r>
              <a:rPr lang="en-US" dirty="0" smtClean="0"/>
              <a:t>If </a:t>
            </a:r>
            <a:r>
              <a:rPr lang="en-US" dirty="0" err="1" smtClean="0"/>
              <a:t>trackee</a:t>
            </a:r>
            <a:r>
              <a:rPr lang="en-US" dirty="0" smtClean="0"/>
              <a:t> and minder tags previously read and both leave within y scan cycles (determined upon setting of scan intervals) alarm flag will not trigger</a:t>
            </a:r>
          </a:p>
          <a:p>
            <a:pPr>
              <a:buFont typeface="Arial" pitchFamily="34" charset="0"/>
              <a:buChar char="•"/>
            </a:pPr>
            <a:r>
              <a:rPr lang="en-US" dirty="0" smtClean="0"/>
              <a:t>If minder tag not scanned, no alarm sent</a:t>
            </a:r>
          </a:p>
          <a:p>
            <a:pPr>
              <a:buFont typeface="Arial" pitchFamily="34" charset="0"/>
              <a:buChar char="•"/>
            </a:pPr>
            <a:r>
              <a:rPr lang="en-US" dirty="0" smtClean="0"/>
              <a:t>For Production:</a:t>
            </a:r>
          </a:p>
          <a:p>
            <a:pPr lvl="1">
              <a:buFont typeface="Arial" pitchFamily="34" charset="0"/>
              <a:buChar char="•"/>
            </a:pPr>
            <a:r>
              <a:rPr lang="en-US" dirty="0" smtClean="0"/>
              <a:t>If tag is cut, function will cease and alarm will sound after x scan cycles</a:t>
            </a:r>
          </a:p>
          <a:p>
            <a:pPr lvl="2">
              <a:buFont typeface="Arial" pitchFamily="34" charset="0"/>
              <a:buChar char="•"/>
            </a:pPr>
            <a:r>
              <a:rPr lang="en-US" dirty="0" smtClean="0"/>
              <a:t>Passive tag implementation: antenna incorporated into band</a:t>
            </a:r>
          </a:p>
          <a:p>
            <a:pPr lvl="2">
              <a:buFont typeface="Arial" pitchFamily="34" charset="0"/>
              <a:buChar char="•"/>
            </a:pPr>
            <a:r>
              <a:rPr lang="en-US" dirty="0" smtClean="0"/>
              <a:t>Active tag implementation: power for transmitter sent through band from battery</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Methods: Reduction of False Alarms</a:t>
            </a:r>
            <a:endParaRPr lang="en-US" dirty="0"/>
          </a:p>
        </p:txBody>
      </p:sp>
      <p:sp>
        <p:nvSpPr>
          <p:cNvPr id="3" name="TextBox 2"/>
          <p:cNvSpPr txBox="1"/>
          <p:nvPr/>
        </p:nvSpPr>
        <p:spPr>
          <a:xfrm>
            <a:off x="304800" y="1676400"/>
            <a:ext cx="8534400" cy="2862322"/>
          </a:xfrm>
          <a:prstGeom prst="rect">
            <a:avLst/>
          </a:prstGeom>
          <a:noFill/>
        </p:spPr>
        <p:txBody>
          <a:bodyPr wrap="square" rtlCol="0">
            <a:spAutoFit/>
          </a:bodyPr>
          <a:lstStyle/>
          <a:p>
            <a:pPr>
              <a:buFont typeface="Arial" pitchFamily="34" charset="0"/>
              <a:buChar char="•"/>
            </a:pPr>
            <a:r>
              <a:rPr lang="en-US" dirty="0" smtClean="0"/>
              <a:t>Alarm triggering critical to maintain security of those being watched.</a:t>
            </a:r>
          </a:p>
          <a:p>
            <a:pPr>
              <a:buFont typeface="Arial" pitchFamily="34" charset="0"/>
              <a:buChar char="•"/>
            </a:pPr>
            <a:r>
              <a:rPr lang="en-US" dirty="0" smtClean="0"/>
              <a:t>False alarms cause caregivers to take future alarms less seriously which can compromise the integrity of the system.</a:t>
            </a:r>
          </a:p>
          <a:p>
            <a:pPr>
              <a:buFont typeface="Arial" pitchFamily="34" charset="0"/>
              <a:buChar char="•"/>
            </a:pPr>
            <a:r>
              <a:rPr lang="en-US" dirty="0" smtClean="0"/>
              <a:t>On the other hand, not triggering an alarm in a timely fashion has worse consequences in that no warning is generated</a:t>
            </a:r>
          </a:p>
          <a:p>
            <a:pPr>
              <a:buFont typeface="Arial" pitchFamily="34" charset="0"/>
              <a:buChar char="•"/>
            </a:pPr>
            <a:r>
              <a:rPr lang="en-US" dirty="0" smtClean="0"/>
              <a:t>To balance, a system must be created within the monitoring system to act on the side of caution while still minimizing false alarms when possible</a:t>
            </a:r>
          </a:p>
          <a:p>
            <a:pPr>
              <a:buFont typeface="Arial" pitchFamily="34" charset="0"/>
              <a:buChar char="•"/>
            </a:pPr>
            <a:r>
              <a:rPr lang="en-US" dirty="0" smtClean="0"/>
              <a:t>To do this, will implement a counting structure for each </a:t>
            </a:r>
            <a:r>
              <a:rPr lang="en-US" dirty="0" err="1" smtClean="0"/>
              <a:t>trackee</a:t>
            </a:r>
            <a:r>
              <a:rPr lang="en-US" dirty="0" smtClean="0"/>
              <a:t> to trigger an alarm only after so many attempts failing to read band under certain conditions (mentioned previously)</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 Overview: Hardware</a:t>
            </a:r>
            <a:endParaRPr lang="en-US" dirty="0"/>
          </a:p>
        </p:txBody>
      </p:sp>
      <p:sp>
        <p:nvSpPr>
          <p:cNvPr id="47" name="Text Placeholder 2"/>
          <p:cNvSpPr txBox="1">
            <a:spLocks/>
          </p:cNvSpPr>
          <p:nvPr/>
        </p:nvSpPr>
        <p:spPr>
          <a:xfrm>
            <a:off x="304800" y="1752600"/>
            <a:ext cx="8458200" cy="4876800"/>
          </a:xfrm>
          <a:prstGeom prst="rect">
            <a:avLst/>
          </a:prstGeom>
        </p:spPr>
        <p:txBody>
          <a:bodyPr vert="horz" lIns="54864" tIns="91440" rtlCol="0">
            <a:normAutofit fontScale="85000" lnSpcReduction="20000"/>
          </a:bodyPr>
          <a:lstStyle/>
          <a:p>
            <a:pPr marL="438912" marR="0" lvl="0" indent="-320040" algn="l" defTabSz="914400" rtl="0" eaLnBrk="1" fontAlgn="auto" latinLnBrk="0" hangingPunct="1">
              <a:lnSpc>
                <a:spcPct val="100000"/>
              </a:lnSpc>
              <a:spcBef>
                <a:spcPts val="0"/>
              </a:spcBef>
              <a:spcAft>
                <a:spcPts val="0"/>
              </a:spcAft>
              <a:buClr>
                <a:schemeClr val="accent1"/>
              </a:buClr>
              <a:buSzPct val="80000"/>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The main component of this product hinges around a long range RFID reader and associated tags that can reliably scan and register tags up to 50 feet away under a variety of conditions.</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For the purpose of this proof of concept design, a shorter range, already acquired RFID engine and tags will be used. </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The engine and associated tags that would be utilized in production are the </a:t>
            </a:r>
            <a:r>
              <a:rPr kumimoji="0" lang="en-US" sz="2800" b="0" i="0" u="none" strike="noStrike" kern="1200" cap="none" spc="0" normalizeH="0" baseline="0" noProof="0" dirty="0" err="1" smtClean="0">
                <a:ln>
                  <a:noFill/>
                </a:ln>
                <a:solidFill>
                  <a:schemeClr val="tx1"/>
                </a:solidFill>
                <a:effectLst/>
                <a:uLnTx/>
                <a:uFillTx/>
                <a:latin typeface="+mn-lt"/>
                <a:ea typeface="+mn-ea"/>
                <a:cs typeface="+mn-cs"/>
              </a:rPr>
              <a:t>Wavetrend</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 L-RX202 family of devices.</a:t>
            </a:r>
          </a:p>
          <a:p>
            <a:pPr marL="438912" marR="0" lvl="0" indent="-320040" algn="l" defTabSz="914400" rtl="0" eaLnBrk="1" fontAlgn="auto" latinLnBrk="0" hangingPunct="1">
              <a:lnSpc>
                <a:spcPct val="100000"/>
              </a:lnSpc>
              <a:spcBef>
                <a:spcPts val="0"/>
              </a:spcBef>
              <a:spcAft>
                <a:spcPts val="0"/>
              </a:spcAft>
              <a:buClr>
                <a:schemeClr val="accent1"/>
              </a:buClr>
              <a:buSzPct val="80000"/>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Additional hardware includes:</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A </a:t>
            </a:r>
            <a:r>
              <a:rPr kumimoji="0" lang="en-US" sz="2800" b="0" i="0" u="none" strike="noStrike" kern="1200" cap="none" spc="0" normalizeH="0" baseline="0" noProof="0" dirty="0" err="1" smtClean="0">
                <a:ln>
                  <a:noFill/>
                </a:ln>
                <a:solidFill>
                  <a:schemeClr val="tx1"/>
                </a:solidFill>
                <a:effectLst/>
                <a:uLnTx/>
                <a:uFillTx/>
                <a:latin typeface="+mn-lt"/>
                <a:ea typeface="+mn-ea"/>
                <a:cs typeface="+mn-cs"/>
              </a:rPr>
              <a:t>Linix</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 based server to house and host the system’s database</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A variety of </a:t>
            </a:r>
            <a:r>
              <a:rPr kumimoji="0" lang="en-US" sz="2800" b="0" i="0" u="none" strike="noStrike" kern="1200" cap="none" spc="0" normalizeH="0" baseline="0" noProof="0" dirty="0" err="1" smtClean="0">
                <a:ln>
                  <a:noFill/>
                </a:ln>
                <a:solidFill>
                  <a:schemeClr val="tx1"/>
                </a:solidFill>
                <a:effectLst/>
                <a:uLnTx/>
                <a:uFillTx/>
                <a:latin typeface="+mn-lt"/>
                <a:ea typeface="+mn-ea"/>
                <a:cs typeface="+mn-cs"/>
              </a:rPr>
              <a:t>smartphones</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 utilizing both Android and </a:t>
            </a:r>
            <a:r>
              <a:rPr kumimoji="0" lang="en-US" sz="2800" b="0" i="0" u="none" strike="noStrike" kern="1200" cap="none" spc="0" normalizeH="0" baseline="0" noProof="0" dirty="0" err="1" smtClean="0">
                <a:ln>
                  <a:noFill/>
                </a:ln>
                <a:solidFill>
                  <a:schemeClr val="tx1"/>
                </a:solidFill>
                <a:effectLst/>
                <a:uLnTx/>
                <a:uFillTx/>
                <a:latin typeface="+mn-lt"/>
                <a:ea typeface="+mn-ea"/>
                <a:cs typeface="+mn-cs"/>
              </a:rPr>
              <a:t>iOS</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 operating systems</a:t>
            </a: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 Overview: Software</a:t>
            </a:r>
            <a:endParaRPr lang="en-US" dirty="0"/>
          </a:p>
        </p:txBody>
      </p:sp>
      <p:sp>
        <p:nvSpPr>
          <p:cNvPr id="3" name="Text Placeholder 2"/>
          <p:cNvSpPr txBox="1">
            <a:spLocks/>
          </p:cNvSpPr>
          <p:nvPr/>
        </p:nvSpPr>
        <p:spPr>
          <a:xfrm>
            <a:off x="228600" y="1600200"/>
            <a:ext cx="8610600" cy="5029200"/>
          </a:xfrm>
          <a:prstGeom prst="rect">
            <a:avLst/>
          </a:prstGeom>
        </p:spPr>
        <p:txBody>
          <a:bodyPr vert="horz" lIns="54864" tIns="91440" rtlCol="0">
            <a:normAutofit fontScale="62500" lnSpcReduction="20000"/>
          </a:bodyPr>
          <a:lstStyle/>
          <a:p>
            <a:pPr marL="438912" marR="0" lvl="0" indent="-320040" algn="l" defTabSz="914400" rtl="0" eaLnBrk="1" fontAlgn="auto" latinLnBrk="0" hangingPunct="1">
              <a:lnSpc>
                <a:spcPct val="100000"/>
              </a:lnSpc>
              <a:spcBef>
                <a:spcPts val="0"/>
              </a:spcBef>
              <a:spcAft>
                <a:spcPts val="0"/>
              </a:spcAft>
              <a:buClr>
                <a:schemeClr val="accent1"/>
              </a:buClr>
              <a:buSzPct val="80000"/>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The vast majority of out project concerns itself with the software implementation and linking of various commercially available hardware components.</a:t>
            </a:r>
          </a:p>
          <a:p>
            <a:pPr marL="438912" marR="0" lvl="0" indent="-320040" algn="l" defTabSz="914400" rtl="0" eaLnBrk="1" fontAlgn="auto" latinLnBrk="0" hangingPunct="1">
              <a:lnSpc>
                <a:spcPct val="100000"/>
              </a:lnSpc>
              <a:spcBef>
                <a:spcPts val="0"/>
              </a:spcBef>
              <a:spcAft>
                <a:spcPts val="0"/>
              </a:spcAft>
              <a:buClr>
                <a:schemeClr val="accent1"/>
              </a:buClr>
              <a:buSzPct val="80000"/>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Visible software components include:</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Easy to use and intuitive computer terminal based user interface to allow authorized caregivers the ability to update and monitor the system’s information database.</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Easy to use and intuitive smartphone mobile user interface to allow caregivers and administrators alike the ability to monitor, modify, receive important notifications on the go.</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Easy to use and intuitive smartphone mobile user interface for guardians or select other individuals to receive notifications about those they care about most.</a:t>
            </a:r>
          </a:p>
          <a:p>
            <a:pPr marL="438912" marR="0" lvl="0" indent="-320040" algn="l" defTabSz="914400" rtl="0" eaLnBrk="1" fontAlgn="auto" latinLnBrk="0" hangingPunct="1">
              <a:lnSpc>
                <a:spcPct val="100000"/>
              </a:lnSpc>
              <a:spcBef>
                <a:spcPts val="0"/>
              </a:spcBef>
              <a:spcAft>
                <a:spcPts val="0"/>
              </a:spcAft>
              <a:buClr>
                <a:schemeClr val="accent1"/>
              </a:buClr>
              <a:buSzPct val="80000"/>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Additional software components include:</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err="1" smtClean="0">
                <a:ln>
                  <a:noFill/>
                </a:ln>
                <a:solidFill>
                  <a:schemeClr val="tx1"/>
                </a:solidFill>
                <a:effectLst/>
                <a:uLnTx/>
                <a:uFillTx/>
                <a:latin typeface="+mn-lt"/>
                <a:ea typeface="+mn-ea"/>
                <a:cs typeface="+mn-cs"/>
              </a:rPr>
              <a:t>Php</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800" b="0" i="0" u="none" strike="noStrike" kern="1200" cap="none" spc="0" normalizeH="0" baseline="0" noProof="0" dirty="0" err="1" smtClean="0">
                <a:ln>
                  <a:noFill/>
                </a:ln>
                <a:solidFill>
                  <a:schemeClr val="tx1"/>
                </a:solidFill>
                <a:effectLst/>
                <a:uLnTx/>
                <a:uFillTx/>
                <a:latin typeface="+mn-lt"/>
                <a:ea typeface="+mn-ea"/>
                <a:cs typeface="+mn-cs"/>
              </a:rPr>
              <a:t>api</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 commands to link the various user interfaces to the system’s database</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Back-end code to link user interface icons and input windows to </a:t>
            </a:r>
            <a:r>
              <a:rPr kumimoji="0" lang="en-US" sz="2800" b="0" i="0" u="none" strike="noStrike" kern="1200" cap="none" spc="0" normalizeH="0" baseline="0" noProof="0" dirty="0" err="1" smtClean="0">
                <a:ln>
                  <a:noFill/>
                </a:ln>
                <a:solidFill>
                  <a:schemeClr val="tx1"/>
                </a:solidFill>
                <a:effectLst/>
                <a:uLnTx/>
                <a:uFillTx/>
                <a:latin typeface="+mn-lt"/>
                <a:ea typeface="+mn-ea"/>
                <a:cs typeface="+mn-cs"/>
              </a:rPr>
              <a:t>php</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 scripts and ultimately the database</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The ability to automatically send and receive </a:t>
            </a:r>
            <a:r>
              <a:rPr kumimoji="0" lang="en-US" sz="2800" b="0" i="0" u="none" strike="noStrike" kern="1200" cap="none" spc="0" normalizeH="0" baseline="0" noProof="0" dirty="0" err="1" smtClean="0">
                <a:ln>
                  <a:noFill/>
                </a:ln>
                <a:solidFill>
                  <a:schemeClr val="tx1"/>
                </a:solidFill>
                <a:effectLst/>
                <a:uLnTx/>
                <a:uFillTx/>
                <a:latin typeface="+mn-lt"/>
                <a:ea typeface="+mn-ea"/>
                <a:cs typeface="+mn-cs"/>
              </a:rPr>
              <a:t>ascii</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 text based, commands and data from the RFID hardware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 Overview: Software</a:t>
            </a:r>
            <a:endParaRPr lang="en-US"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52600" y="1599044"/>
            <a:ext cx="5583433" cy="51065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7764533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 Design</a:t>
            </a:r>
            <a:endParaRPr lang="en-US" dirty="0"/>
          </a:p>
        </p:txBody>
      </p:sp>
      <p:sp>
        <p:nvSpPr>
          <p:cNvPr id="3" name="TextBox 2"/>
          <p:cNvSpPr txBox="1"/>
          <p:nvPr/>
        </p:nvSpPr>
        <p:spPr>
          <a:xfrm>
            <a:off x="381000" y="1752600"/>
            <a:ext cx="8382000" cy="2585323"/>
          </a:xfrm>
          <a:prstGeom prst="rect">
            <a:avLst/>
          </a:prstGeom>
          <a:noFill/>
        </p:spPr>
        <p:txBody>
          <a:bodyPr wrap="square" rtlCol="0">
            <a:spAutoFit/>
          </a:bodyPr>
          <a:lstStyle/>
          <a:p>
            <a:pPr>
              <a:buFont typeface="Arial" pitchFamily="34" charset="0"/>
              <a:buChar char="•"/>
            </a:pPr>
            <a:r>
              <a:rPr lang="en-US" dirty="0" smtClean="0"/>
              <a:t>The current design of the system utilizes a single RFID engine and single antenna, making up the RFID reader, to provide proof of concept and future marketability of the product.</a:t>
            </a:r>
          </a:p>
          <a:p>
            <a:endParaRPr lang="en-US" dirty="0" smtClean="0"/>
          </a:p>
          <a:p>
            <a:pPr>
              <a:buFont typeface="Arial" pitchFamily="34" charset="0"/>
              <a:buChar char="•"/>
            </a:pPr>
            <a:r>
              <a:rPr lang="en-US" dirty="0" smtClean="0"/>
              <a:t>The RFID reader has a range of approximately 2 -3 feet on preliminary checkout, but this range is of minimal significance at this stage in development.</a:t>
            </a:r>
          </a:p>
          <a:p>
            <a:endParaRPr lang="en-US" dirty="0" smtClean="0"/>
          </a:p>
          <a:p>
            <a:pPr>
              <a:buFont typeface="Arial" pitchFamily="34" charset="0"/>
              <a:buChar char="•"/>
            </a:pPr>
            <a:r>
              <a:rPr lang="en-US" dirty="0" smtClean="0"/>
              <a:t>Going into market, we would need to show compatibility with readers having considerably more range for the centralized nature of the reader in current designs.</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Server Structure</a:t>
            </a:r>
            <a:endParaRPr lang="en-US" dirty="0"/>
          </a:p>
        </p:txBody>
      </p:sp>
      <p:sp>
        <p:nvSpPr>
          <p:cNvPr id="5" name="TextBox 4"/>
          <p:cNvSpPr txBox="1"/>
          <p:nvPr/>
        </p:nvSpPr>
        <p:spPr>
          <a:xfrm>
            <a:off x="381000" y="1752600"/>
            <a:ext cx="8382000" cy="2585323"/>
          </a:xfrm>
          <a:prstGeom prst="rect">
            <a:avLst/>
          </a:prstGeom>
          <a:noFill/>
        </p:spPr>
        <p:txBody>
          <a:bodyPr wrap="square" rtlCol="0">
            <a:spAutoFit/>
          </a:bodyPr>
          <a:lstStyle/>
          <a:p>
            <a:pPr>
              <a:buFont typeface="Arial" pitchFamily="34" charset="0"/>
              <a:buChar char="•"/>
            </a:pPr>
            <a:r>
              <a:rPr lang="en-US" dirty="0" smtClean="0"/>
              <a:t>The server is a basic LAMP stack (Linux, Apache, MySQL, PHP)</a:t>
            </a:r>
            <a:r>
              <a:rPr lang="en-US" dirty="0"/>
              <a:t> </a:t>
            </a:r>
            <a:r>
              <a:rPr lang="en-US" dirty="0" smtClean="0"/>
              <a:t>using Ubuntu 12.10 desktop edition. This is so we can use graphical text editors to make changes to the server code.</a:t>
            </a:r>
          </a:p>
          <a:p>
            <a:pPr>
              <a:buFont typeface="Arial" pitchFamily="34" charset="0"/>
              <a:buChar char="•"/>
            </a:pPr>
            <a:endParaRPr lang="en-US" dirty="0" smtClean="0"/>
          </a:p>
          <a:p>
            <a:pPr>
              <a:buFont typeface="Arial" pitchFamily="34" charset="0"/>
              <a:buChar char="•"/>
            </a:pPr>
            <a:endParaRPr lang="en-US" dirty="0"/>
          </a:p>
          <a:p>
            <a:pPr>
              <a:buFont typeface="Arial" pitchFamily="34" charset="0"/>
              <a:buChar char="•"/>
            </a:pPr>
            <a:endParaRPr lang="en-US" dirty="0"/>
          </a:p>
          <a:p>
            <a:pPr>
              <a:buFont typeface="Arial" pitchFamily="34" charset="0"/>
              <a:buChar char="•"/>
            </a:pPr>
            <a:r>
              <a:rPr lang="en-US" dirty="0" smtClean="0"/>
              <a:t>Since this is a proof-of-concept, security of server and endpoints aren’t necessary. Without an SSL certificate to encrypt our traffic, all other security efforts would be moot.</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API/PHP function calls</a:t>
            </a:r>
            <a:endParaRPr lang="en-US" dirty="0"/>
          </a:p>
        </p:txBody>
      </p:sp>
      <p:sp>
        <p:nvSpPr>
          <p:cNvPr id="3" name="TextBox 2"/>
          <p:cNvSpPr txBox="1"/>
          <p:nvPr/>
        </p:nvSpPr>
        <p:spPr>
          <a:xfrm>
            <a:off x="381000" y="1752600"/>
            <a:ext cx="8382000" cy="3139321"/>
          </a:xfrm>
          <a:prstGeom prst="rect">
            <a:avLst/>
          </a:prstGeom>
          <a:noFill/>
        </p:spPr>
        <p:txBody>
          <a:bodyPr wrap="square" rtlCol="0">
            <a:spAutoFit/>
          </a:bodyPr>
          <a:lstStyle/>
          <a:p>
            <a:pPr>
              <a:buFont typeface="Arial" pitchFamily="34" charset="0"/>
              <a:buChar char="•"/>
            </a:pPr>
            <a:r>
              <a:rPr lang="en-US" dirty="0" smtClean="0"/>
              <a:t>API’s are use URL GET parameters and returns a JSON object.</a:t>
            </a:r>
          </a:p>
          <a:p>
            <a:pPr>
              <a:buFont typeface="Arial" pitchFamily="34" charset="0"/>
              <a:buChar char="•"/>
            </a:pPr>
            <a:endParaRPr lang="en-US" dirty="0" smtClean="0"/>
          </a:p>
          <a:p>
            <a:pPr>
              <a:buFont typeface="Arial" pitchFamily="34" charset="0"/>
              <a:buChar char="•"/>
            </a:pPr>
            <a:r>
              <a:rPr lang="en-US" dirty="0" smtClean="0"/>
              <a:t>JSON results consist of a ‘code’, ‘message’, and ‘data’.</a:t>
            </a:r>
          </a:p>
          <a:p>
            <a:pPr>
              <a:buFont typeface="Arial" pitchFamily="34" charset="0"/>
              <a:buChar char="•"/>
            </a:pPr>
            <a:endParaRPr lang="en-US" dirty="0" smtClean="0"/>
          </a:p>
          <a:p>
            <a:pPr>
              <a:buFont typeface="Arial" pitchFamily="34" charset="0"/>
              <a:buChar char="•"/>
            </a:pPr>
            <a:r>
              <a:rPr lang="en-US" dirty="0" smtClean="0"/>
              <a:t>Code is a number indicating if there was an error in the operation.</a:t>
            </a:r>
          </a:p>
          <a:p>
            <a:pPr>
              <a:buFont typeface="Arial" pitchFamily="34" charset="0"/>
              <a:buChar char="•"/>
            </a:pPr>
            <a:endParaRPr lang="en-US" dirty="0" smtClean="0"/>
          </a:p>
          <a:p>
            <a:pPr>
              <a:buFont typeface="Arial" pitchFamily="34" charset="0"/>
              <a:buChar char="•"/>
            </a:pPr>
            <a:r>
              <a:rPr lang="en-US" dirty="0" smtClean="0"/>
              <a:t>Message is human-readable text describing the error or successful operation.</a:t>
            </a:r>
          </a:p>
          <a:p>
            <a:pPr>
              <a:buFont typeface="Arial" pitchFamily="34" charset="0"/>
              <a:buChar char="•"/>
            </a:pPr>
            <a:endParaRPr lang="en-US" dirty="0" smtClean="0"/>
          </a:p>
          <a:p>
            <a:pPr>
              <a:buFont typeface="Arial" pitchFamily="34" charset="0"/>
              <a:buChar char="•"/>
            </a:pPr>
            <a:r>
              <a:rPr lang="en-US" dirty="0" smtClean="0"/>
              <a:t>Data is defined per endpoint.</a:t>
            </a:r>
          </a:p>
          <a:p>
            <a:pPr lvl="1">
              <a:buFont typeface="Arial" pitchFamily="34" charset="0"/>
              <a:buChar char="•"/>
            </a:pPr>
            <a:endParaRPr lang="en-US" dirty="0" smtClean="0"/>
          </a:p>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RFID Reader Backend Interfaces</a:t>
            </a:r>
            <a:endParaRPr lang="en-US" dirty="0"/>
          </a:p>
        </p:txBody>
      </p:sp>
      <p:sp>
        <p:nvSpPr>
          <p:cNvPr id="3" name="TextBox 2"/>
          <p:cNvSpPr txBox="1"/>
          <p:nvPr/>
        </p:nvSpPr>
        <p:spPr>
          <a:xfrm>
            <a:off x="381000" y="1752600"/>
            <a:ext cx="8382000" cy="2862322"/>
          </a:xfrm>
          <a:prstGeom prst="rect">
            <a:avLst/>
          </a:prstGeom>
          <a:noFill/>
        </p:spPr>
        <p:txBody>
          <a:bodyPr wrap="square" rtlCol="0">
            <a:spAutoFit/>
          </a:bodyPr>
          <a:lstStyle/>
          <a:p>
            <a:pPr>
              <a:buFont typeface="Arial" pitchFamily="34" charset="0"/>
              <a:buChar char="•"/>
            </a:pPr>
            <a:r>
              <a:rPr lang="en-US" dirty="0" smtClean="0"/>
              <a:t>This is still in development as we decide on a method to talk with the RFID reader in code.</a:t>
            </a:r>
          </a:p>
          <a:p>
            <a:pPr>
              <a:buFont typeface="Arial" pitchFamily="34" charset="0"/>
              <a:buChar char="•"/>
            </a:pPr>
            <a:endParaRPr lang="en-US" dirty="0" smtClean="0"/>
          </a:p>
          <a:p>
            <a:pPr>
              <a:buFont typeface="Arial" pitchFamily="34" charset="0"/>
              <a:buChar char="•"/>
            </a:pPr>
            <a:r>
              <a:rPr lang="en-US" dirty="0" smtClean="0"/>
              <a:t>Currently we can talk to the reader using a serial connection using </a:t>
            </a:r>
            <a:r>
              <a:rPr lang="en-US" dirty="0" err="1" smtClean="0"/>
              <a:t>hyperTerminal</a:t>
            </a:r>
            <a:r>
              <a:rPr lang="en-US" dirty="0" smtClean="0"/>
              <a:t>.</a:t>
            </a:r>
          </a:p>
          <a:p>
            <a:pPr>
              <a:buFont typeface="Arial" pitchFamily="34" charset="0"/>
              <a:buChar char="•"/>
            </a:pPr>
            <a:endParaRPr lang="en-US" dirty="0"/>
          </a:p>
          <a:p>
            <a:pPr>
              <a:buFont typeface="Arial" pitchFamily="34" charset="0"/>
              <a:buChar char="•"/>
            </a:pPr>
            <a:r>
              <a:rPr lang="en-US" dirty="0" smtClean="0"/>
              <a:t>We are looking into a scheme utilizing a network connection provided with our current reader, since most modern computers no longer provide a serial interface.</a:t>
            </a:r>
          </a:p>
          <a:p>
            <a:pPr>
              <a:buFont typeface="Arial" pitchFamily="34" charset="0"/>
              <a:buChar char="•"/>
            </a:pPr>
            <a:endParaRPr lang="en-US" dirty="0"/>
          </a:p>
          <a:p>
            <a:pPr>
              <a:buFont typeface="Arial" pitchFamily="34" charset="0"/>
              <a:buChar char="•"/>
            </a:pPr>
            <a:r>
              <a:rPr lang="en-US" dirty="0" smtClean="0"/>
              <a:t>If we can’t utilize the network scheme, we are looking into using a different machine for our server.</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Terminal Backend Interfaces</a:t>
            </a:r>
            <a:endParaRPr lang="en-US" dirty="0"/>
          </a:p>
        </p:txBody>
      </p:sp>
      <p:sp>
        <p:nvSpPr>
          <p:cNvPr id="5" name="TextBox 4"/>
          <p:cNvSpPr txBox="1"/>
          <p:nvPr/>
        </p:nvSpPr>
        <p:spPr>
          <a:xfrm>
            <a:off x="381000" y="1752600"/>
            <a:ext cx="8382000" cy="2585323"/>
          </a:xfrm>
          <a:prstGeom prst="rect">
            <a:avLst/>
          </a:prstGeom>
          <a:noFill/>
        </p:spPr>
        <p:txBody>
          <a:bodyPr wrap="square" rtlCol="0">
            <a:spAutoFit/>
          </a:bodyPr>
          <a:lstStyle/>
          <a:p>
            <a:pPr>
              <a:buFont typeface="Arial" pitchFamily="34" charset="0"/>
              <a:buChar char="•"/>
            </a:pPr>
            <a:r>
              <a:rPr lang="en-US" dirty="0" smtClean="0"/>
              <a:t>User terminal applications will use the PHP API endpoints on the server to send and receive data to and from the database.</a:t>
            </a:r>
          </a:p>
          <a:p>
            <a:pPr>
              <a:buFont typeface="Arial" pitchFamily="34" charset="0"/>
              <a:buChar char="•"/>
            </a:pPr>
            <a:endParaRPr lang="en-US" dirty="0"/>
          </a:p>
          <a:p>
            <a:pPr>
              <a:buFont typeface="Arial" pitchFamily="34" charset="0"/>
              <a:buChar char="•"/>
            </a:pPr>
            <a:r>
              <a:rPr lang="en-US" dirty="0" smtClean="0"/>
              <a:t>Since the desktop application will be on the same machine, or at least the same local network, we don’t have to worry about internet loss to still function.</a:t>
            </a:r>
          </a:p>
          <a:p>
            <a:pPr>
              <a:buFont typeface="Arial" pitchFamily="34" charset="0"/>
              <a:buChar char="•"/>
            </a:pPr>
            <a:endParaRPr lang="en-US" dirty="0"/>
          </a:p>
          <a:p>
            <a:pPr>
              <a:buFont typeface="Arial" pitchFamily="34" charset="0"/>
              <a:buChar char="•"/>
            </a:pPr>
            <a:r>
              <a:rPr lang="en-US" dirty="0" smtClean="0"/>
              <a:t>The general way to interact would be to construct a URL to the endpoint with appropriate parameters and receive back the JSON object serialized as a string. Then that string would be de-serialized into a structure the local system can process.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5" name="TextBox 4"/>
          <p:cNvSpPr txBox="1"/>
          <p:nvPr/>
        </p:nvSpPr>
        <p:spPr>
          <a:xfrm>
            <a:off x="838200" y="2667000"/>
            <a:ext cx="6553200" cy="4524315"/>
          </a:xfrm>
          <a:prstGeom prst="rect">
            <a:avLst/>
          </a:prstGeom>
          <a:noFill/>
        </p:spPr>
        <p:txBody>
          <a:bodyPr wrap="square" rtlCol="0">
            <a:spAutoFit/>
          </a:bodyPr>
          <a:lstStyle/>
          <a:p>
            <a:r>
              <a:rPr lang="en-US" dirty="0" smtClean="0"/>
              <a:t>Our main objective is to develop a product that can be used in many different facets of the adult/child care industry or nursery environments to facilitate tracking of individuals under supervised care. Our service is primarily aimed at nursery units within hospitals, but can be tailored to any number of supervised care industries to add an extra layer of automated security to avoid abductions. To accomplish this, we are tracking RFID wristbands (tags) and providing the care provider with powerful tools to manage individuals under care through the use of software solutions. We are also utilizing the mobility provided by </a:t>
            </a:r>
            <a:r>
              <a:rPr lang="en-US" dirty="0" err="1" smtClean="0"/>
              <a:t>smartphones</a:t>
            </a:r>
            <a:r>
              <a:rPr lang="en-US" dirty="0" smtClean="0"/>
              <a:t> to provide caregivers and guardians alike with the opportunity of receiving up-to-date information (</a:t>
            </a:r>
            <a:r>
              <a:rPr lang="en-US" dirty="0" err="1" smtClean="0"/>
              <a:t>iOS</a:t>
            </a:r>
            <a:r>
              <a:rPr lang="en-US" dirty="0" smtClean="0"/>
              <a:t>/Android application for guardians) and the ability to review detailed information as to the status of those under their care (</a:t>
            </a:r>
            <a:r>
              <a:rPr lang="en-US" dirty="0" err="1" smtClean="0"/>
              <a:t>iOS</a:t>
            </a:r>
            <a:r>
              <a:rPr lang="en-US" dirty="0" smtClean="0"/>
              <a:t>/Android application for care-givers).</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Project Status</a:t>
            </a:r>
            <a:endParaRPr lang="en-US" dirty="0"/>
          </a:p>
        </p:txBody>
      </p:sp>
      <p:sp>
        <p:nvSpPr>
          <p:cNvPr id="6" name="TextBox 5"/>
          <p:cNvSpPr txBox="1"/>
          <p:nvPr/>
        </p:nvSpPr>
        <p:spPr>
          <a:xfrm>
            <a:off x="685800" y="2819400"/>
            <a:ext cx="7543800" cy="3139321"/>
          </a:xfrm>
          <a:prstGeom prst="rect">
            <a:avLst/>
          </a:prstGeom>
          <a:noFill/>
        </p:spPr>
        <p:txBody>
          <a:bodyPr wrap="square" rtlCol="0">
            <a:spAutoFit/>
          </a:bodyPr>
          <a:lstStyle/>
          <a:p>
            <a:pPr>
              <a:buFont typeface="Arial" pitchFamily="34" charset="0"/>
              <a:buChar char="•"/>
            </a:pPr>
            <a:r>
              <a:rPr lang="en-US" dirty="0" smtClean="0"/>
              <a:t>Completed:</a:t>
            </a:r>
          </a:p>
          <a:p>
            <a:pPr lvl="1">
              <a:buFont typeface="Arial" pitchFamily="34" charset="0"/>
              <a:buChar char="•"/>
            </a:pPr>
            <a:r>
              <a:rPr lang="en-US" dirty="0" smtClean="0"/>
              <a:t>Skeleton flow chart for tasks performed by computer program</a:t>
            </a:r>
          </a:p>
          <a:p>
            <a:pPr lvl="1">
              <a:buFont typeface="Arial" pitchFamily="34" charset="0"/>
              <a:buChar char="•"/>
            </a:pPr>
            <a:r>
              <a:rPr lang="en-US" dirty="0" smtClean="0"/>
              <a:t>Skeleton  design for data base structure</a:t>
            </a:r>
          </a:p>
          <a:p>
            <a:pPr lvl="1">
              <a:buFont typeface="Arial" pitchFamily="34" charset="0"/>
              <a:buChar char="•"/>
            </a:pPr>
            <a:r>
              <a:rPr lang="en-US" dirty="0" smtClean="0"/>
              <a:t>Skeleton for end user terminal GUI</a:t>
            </a:r>
          </a:p>
          <a:p>
            <a:pPr lvl="1">
              <a:buFont typeface="Arial" pitchFamily="34" charset="0"/>
              <a:buChar char="•"/>
            </a:pPr>
            <a:r>
              <a:rPr lang="en-US" dirty="0" smtClean="0"/>
              <a:t>Skeleton for end user smart phone GUI(s)</a:t>
            </a:r>
            <a:endParaRPr lang="en-US" dirty="0"/>
          </a:p>
          <a:p>
            <a:pPr lvl="1">
              <a:buFont typeface="Arial" pitchFamily="34" charset="0"/>
              <a:buChar char="•"/>
            </a:pPr>
            <a:r>
              <a:rPr lang="en-US" dirty="0" smtClean="0"/>
              <a:t>Scheme for minimizing false alarm triggers</a:t>
            </a:r>
          </a:p>
          <a:p>
            <a:pPr lvl="1">
              <a:buFont typeface="Arial" pitchFamily="34" charset="0"/>
              <a:buChar char="•"/>
            </a:pPr>
            <a:r>
              <a:rPr lang="en-US" dirty="0" smtClean="0"/>
              <a:t>Set-up basic server structure on which to build and host database</a:t>
            </a:r>
          </a:p>
          <a:p>
            <a:pPr lvl="1">
              <a:buFont typeface="Arial" pitchFamily="34" charset="0"/>
              <a:buChar char="•"/>
            </a:pPr>
            <a:r>
              <a:rPr lang="en-US" dirty="0" smtClean="0"/>
              <a:t>End user GUI front-end</a:t>
            </a:r>
          </a:p>
          <a:p>
            <a:pPr lvl="1">
              <a:buFont typeface="Arial" pitchFamily="34" charset="0"/>
              <a:buChar char="•"/>
            </a:pPr>
            <a:r>
              <a:rPr lang="en-US" dirty="0" smtClean="0"/>
              <a:t>Start of data base interaction w/o admin tools</a:t>
            </a:r>
          </a:p>
          <a:p>
            <a:pPr lvl="1">
              <a:buFont typeface="Arial" pitchFamily="34" charset="0"/>
              <a:buChar char="•"/>
            </a:pPr>
            <a:r>
              <a:rPr lang="en-US" dirty="0" smtClean="0"/>
              <a:t>Start of phone UI</a:t>
            </a:r>
          </a:p>
          <a:p>
            <a:pPr lvl="1">
              <a:buFont typeface="Arial" pitchFamily="34" charset="0"/>
              <a:buChar char="•"/>
            </a:pPr>
            <a:r>
              <a:rPr lang="en-US" dirty="0" smtClean="0"/>
              <a:t>Initial checkout and debug of Glower’s RFID hardware</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iOS</a:t>
            </a:r>
            <a:r>
              <a:rPr lang="en-US" dirty="0" smtClean="0"/>
              <a:t>/Android Front-end Interfaces</a:t>
            </a:r>
            <a:endParaRPr lang="en-US" dirty="0"/>
          </a:p>
        </p:txBody>
      </p:sp>
      <p:sp>
        <p:nvSpPr>
          <p:cNvPr id="7" name="TextBox 6"/>
          <p:cNvSpPr txBox="1"/>
          <p:nvPr/>
        </p:nvSpPr>
        <p:spPr>
          <a:xfrm>
            <a:off x="1295400" y="1676400"/>
            <a:ext cx="1295400" cy="369332"/>
          </a:xfrm>
          <a:prstGeom prst="rect">
            <a:avLst/>
          </a:prstGeom>
          <a:noFill/>
        </p:spPr>
        <p:txBody>
          <a:bodyPr wrap="square" rtlCol="0">
            <a:spAutoFit/>
          </a:bodyPr>
          <a:lstStyle/>
          <a:p>
            <a:r>
              <a:rPr lang="en-US" dirty="0" smtClean="0"/>
              <a:t>Initial View</a:t>
            </a:r>
            <a:endParaRPr lang="en-US" dirty="0"/>
          </a:p>
        </p:txBody>
      </p:sp>
      <p:pic>
        <p:nvPicPr>
          <p:cNvPr id="8" name="Picture 7"/>
          <p:cNvPicPr>
            <a:picLocks noChangeAspect="1"/>
          </p:cNvPicPr>
          <p:nvPr/>
        </p:nvPicPr>
        <p:blipFill>
          <a:blip r:embed="rId2" cstate="print"/>
          <a:stretch>
            <a:fillRect/>
          </a:stretch>
        </p:blipFill>
        <p:spPr>
          <a:xfrm>
            <a:off x="2895600" y="1676400"/>
            <a:ext cx="3352800" cy="502920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iOS</a:t>
            </a:r>
            <a:r>
              <a:rPr lang="en-US" dirty="0" smtClean="0"/>
              <a:t>/Android Front-end Interfaces</a:t>
            </a:r>
            <a:endParaRPr lang="en-US" dirty="0"/>
          </a:p>
        </p:txBody>
      </p:sp>
      <p:sp>
        <p:nvSpPr>
          <p:cNvPr id="7" name="TextBox 6"/>
          <p:cNvSpPr txBox="1"/>
          <p:nvPr/>
        </p:nvSpPr>
        <p:spPr>
          <a:xfrm>
            <a:off x="1295400" y="1676400"/>
            <a:ext cx="1295400" cy="646331"/>
          </a:xfrm>
          <a:prstGeom prst="rect">
            <a:avLst/>
          </a:prstGeom>
          <a:noFill/>
        </p:spPr>
        <p:txBody>
          <a:bodyPr wrap="square" rtlCol="0">
            <a:spAutoFit/>
          </a:bodyPr>
          <a:lstStyle/>
          <a:p>
            <a:r>
              <a:rPr lang="en-US" dirty="0" smtClean="0"/>
              <a:t>Login Screen</a:t>
            </a:r>
            <a:endParaRPr lang="en-US" dirty="0"/>
          </a:p>
        </p:txBody>
      </p:sp>
      <p:pic>
        <p:nvPicPr>
          <p:cNvPr id="3" name="Picture 2"/>
          <p:cNvPicPr>
            <a:picLocks noChangeAspect="1"/>
          </p:cNvPicPr>
          <p:nvPr/>
        </p:nvPicPr>
        <p:blipFill>
          <a:blip r:embed="rId2" cstate="print"/>
          <a:stretch>
            <a:fillRect/>
          </a:stretch>
        </p:blipFill>
        <p:spPr>
          <a:xfrm>
            <a:off x="2819400" y="1600200"/>
            <a:ext cx="3454400" cy="5181600"/>
          </a:xfrm>
          <a:prstGeom prst="rect">
            <a:avLst/>
          </a:prstGeom>
        </p:spPr>
      </p:pic>
    </p:spTree>
    <p:extLst>
      <p:ext uri="{BB962C8B-B14F-4D97-AF65-F5344CB8AC3E}">
        <p14:creationId xmlns:p14="http://schemas.microsoft.com/office/powerpoint/2010/main" xmlns="" val="34458473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iOS</a:t>
            </a:r>
            <a:r>
              <a:rPr lang="en-US" dirty="0" smtClean="0"/>
              <a:t>/Android Front-end Interfaces</a:t>
            </a:r>
            <a:endParaRPr lang="en-US" dirty="0"/>
          </a:p>
        </p:txBody>
      </p:sp>
      <p:sp>
        <p:nvSpPr>
          <p:cNvPr id="7" name="TextBox 6"/>
          <p:cNvSpPr txBox="1"/>
          <p:nvPr/>
        </p:nvSpPr>
        <p:spPr>
          <a:xfrm>
            <a:off x="1295400" y="1676400"/>
            <a:ext cx="1295400" cy="646331"/>
          </a:xfrm>
          <a:prstGeom prst="rect">
            <a:avLst/>
          </a:prstGeom>
          <a:noFill/>
        </p:spPr>
        <p:txBody>
          <a:bodyPr wrap="square" rtlCol="0">
            <a:spAutoFit/>
          </a:bodyPr>
          <a:lstStyle/>
          <a:p>
            <a:r>
              <a:rPr lang="en-US" dirty="0" smtClean="0"/>
              <a:t>Home Screen</a:t>
            </a:r>
            <a:endParaRPr lang="en-US" dirty="0"/>
          </a:p>
        </p:txBody>
      </p:sp>
      <p:pic>
        <p:nvPicPr>
          <p:cNvPr id="4" name="Picture 3"/>
          <p:cNvPicPr>
            <a:picLocks noChangeAspect="1"/>
          </p:cNvPicPr>
          <p:nvPr/>
        </p:nvPicPr>
        <p:blipFill>
          <a:blip r:embed="rId2" cstate="print"/>
          <a:stretch>
            <a:fillRect/>
          </a:stretch>
        </p:blipFill>
        <p:spPr>
          <a:xfrm>
            <a:off x="2819400" y="1600200"/>
            <a:ext cx="3429000" cy="5143500"/>
          </a:xfrm>
          <a:prstGeom prst="rect">
            <a:avLst/>
          </a:prstGeom>
        </p:spPr>
      </p:pic>
    </p:spTree>
    <p:extLst>
      <p:ext uri="{BB962C8B-B14F-4D97-AF65-F5344CB8AC3E}">
        <p14:creationId xmlns:p14="http://schemas.microsoft.com/office/powerpoint/2010/main" xmlns="" val="275260628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iOS</a:t>
            </a:r>
            <a:r>
              <a:rPr lang="en-US" dirty="0" smtClean="0"/>
              <a:t>/Android Front-end Interfaces</a:t>
            </a:r>
            <a:endParaRPr lang="en-US" dirty="0"/>
          </a:p>
        </p:txBody>
      </p:sp>
      <p:sp>
        <p:nvSpPr>
          <p:cNvPr id="7" name="TextBox 6"/>
          <p:cNvSpPr txBox="1"/>
          <p:nvPr/>
        </p:nvSpPr>
        <p:spPr>
          <a:xfrm>
            <a:off x="1295400" y="1676400"/>
            <a:ext cx="1295400" cy="646331"/>
          </a:xfrm>
          <a:prstGeom prst="rect">
            <a:avLst/>
          </a:prstGeom>
          <a:noFill/>
        </p:spPr>
        <p:txBody>
          <a:bodyPr wrap="square" rtlCol="0">
            <a:spAutoFit/>
          </a:bodyPr>
          <a:lstStyle/>
          <a:p>
            <a:r>
              <a:rPr lang="en-US" dirty="0" smtClean="0"/>
              <a:t>Flags Screen</a:t>
            </a:r>
            <a:endParaRPr lang="en-US" dirty="0"/>
          </a:p>
        </p:txBody>
      </p:sp>
      <p:pic>
        <p:nvPicPr>
          <p:cNvPr id="3" name="Picture 2"/>
          <p:cNvPicPr>
            <a:picLocks noChangeAspect="1"/>
          </p:cNvPicPr>
          <p:nvPr/>
        </p:nvPicPr>
        <p:blipFill>
          <a:blip r:embed="rId2" cstate="print"/>
          <a:stretch>
            <a:fillRect/>
          </a:stretch>
        </p:blipFill>
        <p:spPr>
          <a:xfrm>
            <a:off x="2971800" y="1562100"/>
            <a:ext cx="3429000" cy="5143500"/>
          </a:xfrm>
          <a:prstGeom prst="rect">
            <a:avLst/>
          </a:prstGeom>
        </p:spPr>
      </p:pic>
    </p:spTree>
    <p:extLst>
      <p:ext uri="{BB962C8B-B14F-4D97-AF65-F5344CB8AC3E}">
        <p14:creationId xmlns:p14="http://schemas.microsoft.com/office/powerpoint/2010/main" xmlns="" val="157096017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iOS</a:t>
            </a:r>
            <a:r>
              <a:rPr lang="en-US" dirty="0" smtClean="0"/>
              <a:t>/Android Front-end Interfaces</a:t>
            </a:r>
            <a:endParaRPr lang="en-US" dirty="0"/>
          </a:p>
        </p:txBody>
      </p:sp>
      <p:sp>
        <p:nvSpPr>
          <p:cNvPr id="7" name="TextBox 6"/>
          <p:cNvSpPr txBox="1"/>
          <p:nvPr/>
        </p:nvSpPr>
        <p:spPr>
          <a:xfrm>
            <a:off x="1295400" y="1676400"/>
            <a:ext cx="1295400" cy="923330"/>
          </a:xfrm>
          <a:prstGeom prst="rect">
            <a:avLst/>
          </a:prstGeom>
          <a:noFill/>
        </p:spPr>
        <p:txBody>
          <a:bodyPr wrap="square" rtlCol="0">
            <a:spAutoFit/>
          </a:bodyPr>
          <a:lstStyle/>
          <a:p>
            <a:r>
              <a:rPr lang="en-US" dirty="0" smtClean="0"/>
              <a:t>User Editing Screen</a:t>
            </a:r>
            <a:endParaRPr lang="en-US" dirty="0"/>
          </a:p>
        </p:txBody>
      </p:sp>
      <p:pic>
        <p:nvPicPr>
          <p:cNvPr id="4" name="Picture 3"/>
          <p:cNvPicPr>
            <a:picLocks noChangeAspect="1"/>
          </p:cNvPicPr>
          <p:nvPr/>
        </p:nvPicPr>
        <p:blipFill>
          <a:blip r:embed="rId2" cstate="print"/>
          <a:stretch>
            <a:fillRect/>
          </a:stretch>
        </p:blipFill>
        <p:spPr>
          <a:xfrm>
            <a:off x="2590800" y="1600200"/>
            <a:ext cx="3429000" cy="5143500"/>
          </a:xfrm>
          <a:prstGeom prst="rect">
            <a:avLst/>
          </a:prstGeom>
        </p:spPr>
      </p:pic>
    </p:spTree>
    <p:extLst>
      <p:ext uri="{BB962C8B-B14F-4D97-AF65-F5344CB8AC3E}">
        <p14:creationId xmlns:p14="http://schemas.microsoft.com/office/powerpoint/2010/main" xmlns="" val="2187430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iOS</a:t>
            </a:r>
            <a:r>
              <a:rPr lang="en-US" dirty="0" smtClean="0"/>
              <a:t>/Android Front-end Interfaces</a:t>
            </a:r>
            <a:endParaRPr lang="en-US" dirty="0"/>
          </a:p>
        </p:txBody>
      </p:sp>
      <p:sp>
        <p:nvSpPr>
          <p:cNvPr id="7" name="TextBox 6"/>
          <p:cNvSpPr txBox="1"/>
          <p:nvPr/>
        </p:nvSpPr>
        <p:spPr>
          <a:xfrm>
            <a:off x="1066800" y="1676400"/>
            <a:ext cx="1295400" cy="646331"/>
          </a:xfrm>
          <a:prstGeom prst="rect">
            <a:avLst/>
          </a:prstGeom>
          <a:noFill/>
        </p:spPr>
        <p:txBody>
          <a:bodyPr wrap="square" rtlCol="0">
            <a:spAutoFit/>
          </a:bodyPr>
          <a:lstStyle/>
          <a:p>
            <a:r>
              <a:rPr lang="en-US" dirty="0" smtClean="0"/>
              <a:t>Promotion Page</a:t>
            </a:r>
            <a:endParaRPr lang="en-US" dirty="0"/>
          </a:p>
        </p:txBody>
      </p:sp>
      <p:pic>
        <p:nvPicPr>
          <p:cNvPr id="3" name="Picture 2"/>
          <p:cNvPicPr>
            <a:picLocks noChangeAspect="1"/>
          </p:cNvPicPr>
          <p:nvPr/>
        </p:nvPicPr>
        <p:blipFill>
          <a:blip r:embed="rId2" cstate="print"/>
          <a:stretch>
            <a:fillRect/>
          </a:stretch>
        </p:blipFill>
        <p:spPr>
          <a:xfrm>
            <a:off x="2286000" y="1524000"/>
            <a:ext cx="3454400" cy="5181600"/>
          </a:xfrm>
          <a:prstGeom prst="rect">
            <a:avLst/>
          </a:prstGeom>
        </p:spPr>
      </p:pic>
    </p:spTree>
    <p:extLst>
      <p:ext uri="{BB962C8B-B14F-4D97-AF65-F5344CB8AC3E}">
        <p14:creationId xmlns:p14="http://schemas.microsoft.com/office/powerpoint/2010/main" xmlns="" val="13727266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iOS</a:t>
            </a:r>
            <a:r>
              <a:rPr lang="en-US" dirty="0" smtClean="0"/>
              <a:t>/Android Backend Interfaces</a:t>
            </a:r>
            <a:endParaRPr lang="en-US" dirty="0"/>
          </a:p>
        </p:txBody>
      </p:sp>
      <p:sp>
        <p:nvSpPr>
          <p:cNvPr id="6" name="TextBox 5"/>
          <p:cNvSpPr txBox="1"/>
          <p:nvPr/>
        </p:nvSpPr>
        <p:spPr>
          <a:xfrm>
            <a:off x="685800" y="2286000"/>
            <a:ext cx="7543800" cy="4524316"/>
          </a:xfrm>
          <a:prstGeom prst="rect">
            <a:avLst/>
          </a:prstGeom>
          <a:noFill/>
        </p:spPr>
        <p:txBody>
          <a:bodyPr wrap="square" rtlCol="0">
            <a:spAutoFit/>
          </a:bodyPr>
          <a:lstStyle/>
          <a:p>
            <a:pPr marL="285750" indent="-285750">
              <a:buFont typeface="Arial"/>
              <a:buChar char="•"/>
            </a:pPr>
            <a:r>
              <a:rPr lang="en-US" dirty="0"/>
              <a:t> </a:t>
            </a:r>
            <a:r>
              <a:rPr lang="en-US" dirty="0" smtClean="0"/>
              <a:t>All of the objectives for Design II have been met</a:t>
            </a:r>
          </a:p>
          <a:p>
            <a:pPr marL="285750" indent="-285750">
              <a:buFont typeface="Arial"/>
              <a:buChar char="•"/>
            </a:pPr>
            <a:r>
              <a:rPr lang="en-US" dirty="0" smtClean="0"/>
              <a:t>At the moment we are missing the link between each component which will be the main focus in Design III</a:t>
            </a:r>
          </a:p>
          <a:p>
            <a:pPr marL="285750" indent="-285750">
              <a:buFont typeface="Arial"/>
              <a:buChar char="•"/>
            </a:pPr>
            <a:r>
              <a:rPr lang="en-US" dirty="0" smtClean="0"/>
              <a:t>Front-end for the </a:t>
            </a:r>
            <a:r>
              <a:rPr lang="en-US" dirty="0" err="1" smtClean="0"/>
              <a:t>iOS</a:t>
            </a:r>
            <a:r>
              <a:rPr lang="en-US" dirty="0" smtClean="0"/>
              <a:t> application has been completed</a:t>
            </a:r>
          </a:p>
          <a:p>
            <a:pPr marL="285750" indent="-285750">
              <a:buFont typeface="Arial"/>
              <a:buChar char="•"/>
            </a:pPr>
            <a:r>
              <a:rPr lang="en-US" dirty="0" smtClean="0"/>
              <a:t>Necessary classes structured in </a:t>
            </a:r>
            <a:r>
              <a:rPr lang="en-US" dirty="0" err="1" smtClean="0"/>
              <a:t>Xcode</a:t>
            </a:r>
            <a:endParaRPr lang="en-US" dirty="0" smtClean="0"/>
          </a:p>
          <a:p>
            <a:pPr marL="285750" indent="-285750">
              <a:buFont typeface="Arial"/>
              <a:buChar char="•"/>
            </a:pPr>
            <a:r>
              <a:rPr lang="en-US" dirty="0" smtClean="0"/>
              <a:t>With the completion of the database structure, backend of mobile application will be implemented in the first phase of Design III</a:t>
            </a:r>
          </a:p>
          <a:p>
            <a:pPr marL="285750" indent="-285750">
              <a:buFont typeface="Arial"/>
              <a:buChar char="•"/>
            </a:pPr>
            <a:r>
              <a:rPr lang="en-US" dirty="0" smtClean="0"/>
              <a:t>Next steps will include the ability to call objects from database with the ability to edit and view them within </a:t>
            </a:r>
            <a:r>
              <a:rPr lang="en-US" dirty="0" err="1" smtClean="0"/>
              <a:t>iOS</a:t>
            </a:r>
            <a:r>
              <a:rPr lang="en-US" dirty="0" smtClean="0"/>
              <a:t> application</a:t>
            </a:r>
          </a:p>
          <a:p>
            <a:pPr marL="285750" indent="-285750">
              <a:buFont typeface="Arial"/>
              <a:buChar char="•"/>
            </a:pPr>
            <a:r>
              <a:rPr lang="en-US" dirty="0" smtClean="0"/>
              <a:t>Ability to communicate with database is a work in progress that will be implemented in weeks 1 – 6 of Design III</a:t>
            </a:r>
          </a:p>
          <a:p>
            <a:pPr marL="285750" indent="-285750">
              <a:buFont typeface="Arial"/>
              <a:buChar char="•"/>
            </a:pPr>
            <a:endParaRPr lang="en-US" dirty="0" smtClean="0"/>
          </a:p>
          <a:p>
            <a:pPr marL="285750" indent="-285750">
              <a:buFont typeface="Arial"/>
              <a:buChar char="•"/>
            </a:pPr>
            <a:endParaRPr lang="en-US" dirty="0" smtClean="0"/>
          </a:p>
          <a:p>
            <a:pPr marL="285750" indent="-285750">
              <a:buFont typeface="Arial"/>
              <a:buChar char="•"/>
            </a:pPr>
            <a:endParaRPr lang="en-US" dirty="0" smtClean="0"/>
          </a:p>
          <a:p>
            <a:pPr>
              <a:buFont typeface="Arial" pitchFamily="34" charset="0"/>
              <a:buChar char="•"/>
            </a:pPr>
            <a:endParaRPr lang="en-US" dirty="0" smtClean="0"/>
          </a:p>
          <a:p>
            <a:pPr>
              <a:buFont typeface="Arial" pitchFamily="34" charset="0"/>
              <a:buChar char="•"/>
            </a:pPr>
            <a:endParaRPr lang="en-US" dirty="0" smtClean="0"/>
          </a:p>
        </p:txBody>
      </p:sp>
    </p:spTree>
    <p:extLst>
      <p:ext uri="{BB962C8B-B14F-4D97-AF65-F5344CB8AC3E}">
        <p14:creationId xmlns:p14="http://schemas.microsoft.com/office/powerpoint/2010/main" xmlns="" val="267647301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447800" y="228600"/>
            <a:ext cx="6553200" cy="584775"/>
          </a:xfrm>
          <a:prstGeom prst="rect">
            <a:avLst/>
          </a:prstGeom>
          <a:noFill/>
        </p:spPr>
        <p:txBody>
          <a:bodyPr wrap="square" rtlCol="0">
            <a:spAutoFit/>
          </a:bodyPr>
          <a:lstStyle/>
          <a:p>
            <a:r>
              <a:rPr lang="en-US" sz="3200" dirty="0" smtClean="0">
                <a:solidFill>
                  <a:schemeClr val="bg1"/>
                </a:solidFill>
              </a:rPr>
              <a:t>Human Tracking and Location: Home</a:t>
            </a:r>
            <a:endParaRPr lang="en-US" sz="3200" dirty="0">
              <a:solidFill>
                <a:schemeClr val="bg1"/>
              </a:solidFill>
            </a:endParaRPr>
          </a:p>
        </p:txBody>
      </p:sp>
      <p:pic>
        <p:nvPicPr>
          <p:cNvPr id="37889" name="Picture 1"/>
          <p:cNvPicPr>
            <a:picLocks noChangeAspect="1" noChangeArrowheads="1"/>
          </p:cNvPicPr>
          <p:nvPr/>
        </p:nvPicPr>
        <p:blipFill>
          <a:blip r:embed="rId2" cstate="print"/>
          <a:srcRect/>
          <a:stretch>
            <a:fillRect/>
          </a:stretch>
        </p:blipFill>
        <p:spPr bwMode="auto">
          <a:xfrm>
            <a:off x="762000" y="1219200"/>
            <a:ext cx="7772400" cy="518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447800" y="228600"/>
            <a:ext cx="6553200" cy="584775"/>
          </a:xfrm>
          <a:prstGeom prst="rect">
            <a:avLst/>
          </a:prstGeom>
          <a:noFill/>
        </p:spPr>
        <p:txBody>
          <a:bodyPr wrap="square" rtlCol="0">
            <a:spAutoFit/>
          </a:bodyPr>
          <a:lstStyle/>
          <a:p>
            <a:pPr algn="ctr"/>
            <a:r>
              <a:rPr lang="en-US" sz="3200" dirty="0" smtClean="0">
                <a:solidFill>
                  <a:schemeClr val="bg1"/>
                </a:solidFill>
              </a:rPr>
              <a:t>Authorized User: Home</a:t>
            </a:r>
            <a:endParaRPr lang="en-US" sz="3200" dirty="0">
              <a:solidFill>
                <a:schemeClr val="bg1"/>
              </a:solidFill>
            </a:endParaRPr>
          </a:p>
        </p:txBody>
      </p:sp>
      <p:pic>
        <p:nvPicPr>
          <p:cNvPr id="36865" name="Picture 1"/>
          <p:cNvPicPr>
            <a:picLocks noChangeAspect="1" noChangeArrowheads="1"/>
          </p:cNvPicPr>
          <p:nvPr/>
        </p:nvPicPr>
        <p:blipFill>
          <a:blip r:embed="rId2" cstate="print"/>
          <a:srcRect/>
          <a:stretch>
            <a:fillRect/>
          </a:stretch>
        </p:blipFill>
        <p:spPr bwMode="auto">
          <a:xfrm>
            <a:off x="381000" y="1142999"/>
            <a:ext cx="8382000" cy="53050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a:t>
            </a:r>
            <a:endParaRPr lang="en-US" dirty="0"/>
          </a:p>
        </p:txBody>
      </p:sp>
      <p:sp>
        <p:nvSpPr>
          <p:cNvPr id="3" name="Text Placeholder 2"/>
          <p:cNvSpPr>
            <a:spLocks noGrp="1"/>
          </p:cNvSpPr>
          <p:nvPr>
            <p:ph idx="1"/>
          </p:nvPr>
        </p:nvSpPr>
        <p:spPr>
          <a:xfrm>
            <a:off x="457200" y="1600200"/>
            <a:ext cx="8229600" cy="5105399"/>
          </a:xfrm>
        </p:spPr>
        <p:txBody>
          <a:bodyPr>
            <a:normAutofit fontScale="47500" lnSpcReduction="20000"/>
          </a:bodyPr>
          <a:lstStyle/>
          <a:p>
            <a:pPr marL="457200" lvl="0" indent="-457200">
              <a:lnSpc>
                <a:spcPct val="170000"/>
              </a:lnSpc>
              <a:buClr>
                <a:schemeClr val="tx1"/>
              </a:buClr>
              <a:buFont typeface="+mj-lt"/>
              <a:buAutoNum type="arabicPeriod"/>
            </a:pPr>
            <a:r>
              <a:rPr lang="en-US" sz="3500" dirty="0" smtClean="0"/>
              <a:t>The device will utilize RFID cards/wristbands and readers to monitor persons entering/leaving the establishment (wristbands/cards are worn/carried by all individuals being monitored).</a:t>
            </a:r>
          </a:p>
          <a:p>
            <a:pPr marL="457200" lvl="0" indent="-457200">
              <a:lnSpc>
                <a:spcPct val="170000"/>
              </a:lnSpc>
              <a:buClr>
                <a:schemeClr val="tx1"/>
              </a:buClr>
              <a:buFont typeface="+mj-lt"/>
              <a:buAutoNum type="arabicPeriod"/>
            </a:pPr>
            <a:r>
              <a:rPr lang="en-US" sz="3500" dirty="0" smtClean="0"/>
              <a:t>The reader will be attached to a computer where a GUI will indicate individuals currently logged-in/out of the system along with the times they entered/left the establishment.</a:t>
            </a:r>
          </a:p>
          <a:p>
            <a:pPr marL="457200" lvl="0" indent="-457200">
              <a:lnSpc>
                <a:spcPct val="170000"/>
              </a:lnSpc>
              <a:buClr>
                <a:schemeClr val="tx1"/>
              </a:buClr>
              <a:buFont typeface="+mj-lt"/>
              <a:buAutoNum type="arabicPeriod"/>
            </a:pPr>
            <a:r>
              <a:rPr lang="en-US" sz="3500" dirty="0" smtClean="0"/>
              <a:t>Administrative options will be provided such as different activity logs and database editing to Android/</a:t>
            </a:r>
            <a:r>
              <a:rPr lang="en-US" sz="3500" dirty="0" err="1" smtClean="0"/>
              <a:t>iOS</a:t>
            </a:r>
            <a:r>
              <a:rPr lang="en-US" sz="3500" dirty="0" smtClean="0"/>
              <a:t> devices that have the appropriate administrative application running.</a:t>
            </a:r>
          </a:p>
          <a:p>
            <a:pPr marL="457200" lvl="0" indent="-457200">
              <a:lnSpc>
                <a:spcPct val="170000"/>
              </a:lnSpc>
              <a:buClr>
                <a:schemeClr val="tx1"/>
              </a:buClr>
              <a:buFont typeface="+mj-lt"/>
              <a:buAutoNum type="arabicPeriod"/>
            </a:pPr>
            <a:r>
              <a:rPr lang="en-US" sz="3500" dirty="0" smtClean="0"/>
              <a:t>Notifications will be sent via email and through a separate Android/</a:t>
            </a:r>
            <a:r>
              <a:rPr lang="en-US" sz="3500" dirty="0" err="1" smtClean="0"/>
              <a:t>iOS</a:t>
            </a:r>
            <a:r>
              <a:rPr lang="en-US" sz="3500" dirty="0" smtClean="0"/>
              <a:t> application to allow instant notification to the individual’s (parents/guardians) personal computer or smartphone.</a:t>
            </a:r>
          </a:p>
          <a:p>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447800" y="228600"/>
            <a:ext cx="6553200" cy="584775"/>
          </a:xfrm>
          <a:prstGeom prst="rect">
            <a:avLst/>
          </a:prstGeom>
          <a:noFill/>
        </p:spPr>
        <p:txBody>
          <a:bodyPr wrap="square" rtlCol="0">
            <a:spAutoFit/>
          </a:bodyPr>
          <a:lstStyle/>
          <a:p>
            <a:pPr algn="ctr"/>
            <a:r>
              <a:rPr lang="en-US" sz="3200" dirty="0" smtClean="0">
                <a:solidFill>
                  <a:schemeClr val="bg1"/>
                </a:solidFill>
              </a:rPr>
              <a:t>Administrator: Home</a:t>
            </a:r>
            <a:endParaRPr lang="en-US" sz="3200" dirty="0">
              <a:solidFill>
                <a:schemeClr val="bg1"/>
              </a:solidFill>
            </a:endParaRPr>
          </a:p>
        </p:txBody>
      </p:sp>
      <p:pic>
        <p:nvPicPr>
          <p:cNvPr id="35841" name="Picture 1"/>
          <p:cNvPicPr>
            <a:picLocks noChangeAspect="1" noChangeArrowheads="1"/>
          </p:cNvPicPr>
          <p:nvPr/>
        </p:nvPicPr>
        <p:blipFill>
          <a:blip r:embed="rId2" cstate="print"/>
          <a:srcRect/>
          <a:stretch>
            <a:fillRect/>
          </a:stretch>
        </p:blipFill>
        <p:spPr bwMode="auto">
          <a:xfrm>
            <a:off x="609600" y="1219200"/>
            <a:ext cx="8077200" cy="5384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447800" y="228600"/>
            <a:ext cx="6553200" cy="584775"/>
          </a:xfrm>
          <a:prstGeom prst="rect">
            <a:avLst/>
          </a:prstGeom>
          <a:noFill/>
        </p:spPr>
        <p:txBody>
          <a:bodyPr wrap="square" rtlCol="0">
            <a:spAutoFit/>
          </a:bodyPr>
          <a:lstStyle/>
          <a:p>
            <a:pPr algn="ctr"/>
            <a:r>
              <a:rPr lang="en-US" sz="3200" dirty="0" smtClean="0">
                <a:solidFill>
                  <a:schemeClr val="bg1"/>
                </a:solidFill>
              </a:rPr>
              <a:t>Login Screen</a:t>
            </a:r>
            <a:endParaRPr lang="en-US" sz="3200" dirty="0">
              <a:solidFill>
                <a:schemeClr val="bg1"/>
              </a:solidFill>
            </a:endParaRPr>
          </a:p>
        </p:txBody>
      </p:sp>
      <p:pic>
        <p:nvPicPr>
          <p:cNvPr id="34818" name="Picture 2"/>
          <p:cNvPicPr>
            <a:picLocks noChangeAspect="1" noChangeArrowheads="1"/>
          </p:cNvPicPr>
          <p:nvPr/>
        </p:nvPicPr>
        <p:blipFill>
          <a:blip r:embed="rId2" cstate="print"/>
          <a:srcRect/>
          <a:stretch>
            <a:fillRect/>
          </a:stretch>
        </p:blipFill>
        <p:spPr bwMode="auto">
          <a:xfrm>
            <a:off x="609600" y="1066800"/>
            <a:ext cx="8115300" cy="5410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447800" y="228600"/>
            <a:ext cx="6553200" cy="584775"/>
          </a:xfrm>
          <a:prstGeom prst="rect">
            <a:avLst/>
          </a:prstGeom>
          <a:noFill/>
        </p:spPr>
        <p:txBody>
          <a:bodyPr wrap="square" rtlCol="0">
            <a:spAutoFit/>
          </a:bodyPr>
          <a:lstStyle/>
          <a:p>
            <a:pPr algn="ctr"/>
            <a:r>
              <a:rPr lang="en-US" sz="3200" dirty="0" smtClean="0">
                <a:solidFill>
                  <a:schemeClr val="bg1"/>
                </a:solidFill>
              </a:rPr>
              <a:t>Login Incorrect</a:t>
            </a:r>
            <a:endParaRPr lang="en-US" sz="3200" dirty="0">
              <a:solidFill>
                <a:schemeClr val="bg1"/>
              </a:solidFill>
            </a:endParaRPr>
          </a:p>
        </p:txBody>
      </p:sp>
      <p:pic>
        <p:nvPicPr>
          <p:cNvPr id="33793" name="Picture 1"/>
          <p:cNvPicPr>
            <a:picLocks noChangeAspect="1" noChangeArrowheads="1"/>
          </p:cNvPicPr>
          <p:nvPr/>
        </p:nvPicPr>
        <p:blipFill>
          <a:blip r:embed="rId2" cstate="print"/>
          <a:srcRect/>
          <a:stretch>
            <a:fillRect/>
          </a:stretch>
        </p:blipFill>
        <p:spPr bwMode="auto">
          <a:xfrm>
            <a:off x="609600" y="1295400"/>
            <a:ext cx="7772400" cy="518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447800" y="228600"/>
            <a:ext cx="6553200" cy="584775"/>
          </a:xfrm>
          <a:prstGeom prst="rect">
            <a:avLst/>
          </a:prstGeom>
          <a:noFill/>
        </p:spPr>
        <p:txBody>
          <a:bodyPr wrap="square" rtlCol="0">
            <a:spAutoFit/>
          </a:bodyPr>
          <a:lstStyle/>
          <a:p>
            <a:pPr algn="ctr"/>
            <a:r>
              <a:rPr lang="en-US" sz="3200" dirty="0" smtClean="0">
                <a:solidFill>
                  <a:schemeClr val="bg1"/>
                </a:solidFill>
              </a:rPr>
              <a:t>Add Patient</a:t>
            </a:r>
            <a:endParaRPr lang="en-US" sz="3200" dirty="0">
              <a:solidFill>
                <a:schemeClr val="bg1"/>
              </a:solidFill>
            </a:endParaRPr>
          </a:p>
        </p:txBody>
      </p:sp>
      <p:pic>
        <p:nvPicPr>
          <p:cNvPr id="32769" name="Picture 1"/>
          <p:cNvPicPr>
            <a:picLocks noChangeAspect="1" noChangeArrowheads="1"/>
          </p:cNvPicPr>
          <p:nvPr/>
        </p:nvPicPr>
        <p:blipFill>
          <a:blip r:embed="rId2" cstate="print"/>
          <a:srcRect/>
          <a:stretch>
            <a:fillRect/>
          </a:stretch>
        </p:blipFill>
        <p:spPr bwMode="auto">
          <a:xfrm>
            <a:off x="762000" y="1295400"/>
            <a:ext cx="7543800" cy="502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304800" y="228600"/>
            <a:ext cx="8382000" cy="1077218"/>
          </a:xfrm>
          <a:prstGeom prst="rect">
            <a:avLst/>
          </a:prstGeom>
          <a:noFill/>
        </p:spPr>
        <p:txBody>
          <a:bodyPr wrap="square" rtlCol="0">
            <a:spAutoFit/>
          </a:bodyPr>
          <a:lstStyle/>
          <a:p>
            <a:pPr algn="ctr"/>
            <a:r>
              <a:rPr lang="en-US" sz="3200" dirty="0" smtClean="0">
                <a:solidFill>
                  <a:schemeClr val="bg1"/>
                </a:solidFill>
              </a:rPr>
              <a:t>Add Patient: </a:t>
            </a:r>
          </a:p>
          <a:p>
            <a:pPr algn="ctr"/>
            <a:r>
              <a:rPr lang="en-US" sz="3200" dirty="0" smtClean="0">
                <a:solidFill>
                  <a:schemeClr val="bg1"/>
                </a:solidFill>
              </a:rPr>
              <a:t>Field mismatch: check information and try again </a:t>
            </a:r>
          </a:p>
        </p:txBody>
      </p:sp>
      <p:pic>
        <p:nvPicPr>
          <p:cNvPr id="31745" name="Picture 1"/>
          <p:cNvPicPr>
            <a:picLocks noChangeAspect="1" noChangeArrowheads="1"/>
          </p:cNvPicPr>
          <p:nvPr/>
        </p:nvPicPr>
        <p:blipFill>
          <a:blip r:embed="rId2" cstate="print"/>
          <a:srcRect/>
          <a:stretch>
            <a:fillRect/>
          </a:stretch>
        </p:blipFill>
        <p:spPr bwMode="auto">
          <a:xfrm>
            <a:off x="838200" y="1676400"/>
            <a:ext cx="7543800" cy="502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447800" y="228600"/>
            <a:ext cx="6553200" cy="584775"/>
          </a:xfrm>
          <a:prstGeom prst="rect">
            <a:avLst/>
          </a:prstGeom>
          <a:noFill/>
        </p:spPr>
        <p:txBody>
          <a:bodyPr wrap="square" rtlCol="0">
            <a:spAutoFit/>
          </a:bodyPr>
          <a:lstStyle/>
          <a:p>
            <a:pPr algn="ctr"/>
            <a:r>
              <a:rPr lang="en-US" sz="3200" dirty="0" smtClean="0">
                <a:solidFill>
                  <a:schemeClr val="bg1"/>
                </a:solidFill>
              </a:rPr>
              <a:t>Add Guardian</a:t>
            </a:r>
            <a:endParaRPr lang="en-US" sz="3200" dirty="0">
              <a:solidFill>
                <a:schemeClr val="bg1"/>
              </a:solidFill>
            </a:endParaRPr>
          </a:p>
        </p:txBody>
      </p:sp>
      <p:pic>
        <p:nvPicPr>
          <p:cNvPr id="29697" name="Picture 1"/>
          <p:cNvPicPr>
            <a:picLocks noChangeAspect="1" noChangeArrowheads="1"/>
          </p:cNvPicPr>
          <p:nvPr/>
        </p:nvPicPr>
        <p:blipFill>
          <a:blip r:embed="rId2" cstate="print"/>
          <a:srcRect/>
          <a:stretch>
            <a:fillRect/>
          </a:stretch>
        </p:blipFill>
        <p:spPr bwMode="auto">
          <a:xfrm>
            <a:off x="990600" y="1447800"/>
            <a:ext cx="7200900" cy="480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381000" y="228600"/>
            <a:ext cx="8305800" cy="1077218"/>
          </a:xfrm>
          <a:prstGeom prst="rect">
            <a:avLst/>
          </a:prstGeom>
          <a:noFill/>
        </p:spPr>
        <p:txBody>
          <a:bodyPr wrap="square" rtlCol="0">
            <a:spAutoFit/>
          </a:bodyPr>
          <a:lstStyle/>
          <a:p>
            <a:pPr algn="ctr"/>
            <a:r>
              <a:rPr lang="en-US" sz="3200" dirty="0" smtClean="0">
                <a:solidFill>
                  <a:schemeClr val="bg1"/>
                </a:solidFill>
              </a:rPr>
              <a:t>Add Guardian: </a:t>
            </a:r>
          </a:p>
          <a:p>
            <a:pPr algn="ctr"/>
            <a:r>
              <a:rPr lang="en-US" sz="3200" dirty="0" smtClean="0">
                <a:solidFill>
                  <a:schemeClr val="bg1"/>
                </a:solidFill>
              </a:rPr>
              <a:t>Field Mismatch: check information and try again</a:t>
            </a:r>
            <a:endParaRPr lang="en-US" sz="3200" dirty="0">
              <a:solidFill>
                <a:schemeClr val="bg1"/>
              </a:solidFill>
            </a:endParaRPr>
          </a:p>
        </p:txBody>
      </p:sp>
      <p:pic>
        <p:nvPicPr>
          <p:cNvPr id="27649" name="Picture 1"/>
          <p:cNvPicPr>
            <a:picLocks noChangeAspect="1" noChangeArrowheads="1"/>
          </p:cNvPicPr>
          <p:nvPr/>
        </p:nvPicPr>
        <p:blipFill>
          <a:blip r:embed="rId2" cstate="print"/>
          <a:srcRect/>
          <a:stretch>
            <a:fillRect/>
          </a:stretch>
        </p:blipFill>
        <p:spPr bwMode="auto">
          <a:xfrm>
            <a:off x="838200" y="1600200"/>
            <a:ext cx="7543800" cy="502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447800" y="228600"/>
            <a:ext cx="6553200" cy="584775"/>
          </a:xfrm>
          <a:prstGeom prst="rect">
            <a:avLst/>
          </a:prstGeom>
          <a:noFill/>
        </p:spPr>
        <p:txBody>
          <a:bodyPr wrap="square" rtlCol="0">
            <a:spAutoFit/>
          </a:bodyPr>
          <a:lstStyle/>
          <a:p>
            <a:pPr algn="ctr"/>
            <a:r>
              <a:rPr lang="en-US" sz="3200" dirty="0" smtClean="0">
                <a:solidFill>
                  <a:schemeClr val="bg1"/>
                </a:solidFill>
              </a:rPr>
              <a:t>Add/Remove Patient</a:t>
            </a:r>
            <a:endParaRPr lang="en-US" sz="3200" dirty="0">
              <a:solidFill>
                <a:schemeClr val="bg1"/>
              </a:solidFill>
            </a:endParaRPr>
          </a:p>
        </p:txBody>
      </p:sp>
      <p:pic>
        <p:nvPicPr>
          <p:cNvPr id="26625" name="Picture 1"/>
          <p:cNvPicPr>
            <a:picLocks noChangeAspect="1" noChangeArrowheads="1"/>
          </p:cNvPicPr>
          <p:nvPr/>
        </p:nvPicPr>
        <p:blipFill>
          <a:blip r:embed="rId2" cstate="print"/>
          <a:srcRect/>
          <a:stretch>
            <a:fillRect/>
          </a:stretch>
        </p:blipFill>
        <p:spPr bwMode="auto">
          <a:xfrm>
            <a:off x="685800" y="1295400"/>
            <a:ext cx="8001000" cy="533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447800" y="228600"/>
            <a:ext cx="6553200" cy="584775"/>
          </a:xfrm>
          <a:prstGeom prst="rect">
            <a:avLst/>
          </a:prstGeom>
          <a:noFill/>
        </p:spPr>
        <p:txBody>
          <a:bodyPr wrap="square" rtlCol="0">
            <a:spAutoFit/>
          </a:bodyPr>
          <a:lstStyle/>
          <a:p>
            <a:pPr algn="ctr"/>
            <a:r>
              <a:rPr lang="en-US" sz="3200" dirty="0" smtClean="0">
                <a:solidFill>
                  <a:schemeClr val="bg1"/>
                </a:solidFill>
              </a:rPr>
              <a:t>Add/Remove Guardian</a:t>
            </a:r>
            <a:endParaRPr lang="en-US" sz="3200" dirty="0">
              <a:solidFill>
                <a:schemeClr val="bg1"/>
              </a:solidFill>
            </a:endParaRPr>
          </a:p>
        </p:txBody>
      </p:sp>
      <p:pic>
        <p:nvPicPr>
          <p:cNvPr id="25602" name="Picture 2"/>
          <p:cNvPicPr>
            <a:picLocks noChangeAspect="1" noChangeArrowheads="1"/>
          </p:cNvPicPr>
          <p:nvPr/>
        </p:nvPicPr>
        <p:blipFill>
          <a:blip r:embed="rId2" cstate="print"/>
          <a:srcRect/>
          <a:stretch>
            <a:fillRect/>
          </a:stretch>
        </p:blipFill>
        <p:spPr bwMode="auto">
          <a:xfrm>
            <a:off x="609600" y="1219200"/>
            <a:ext cx="8077200" cy="5384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447800" y="228600"/>
            <a:ext cx="6553200" cy="584775"/>
          </a:xfrm>
          <a:prstGeom prst="rect">
            <a:avLst/>
          </a:prstGeom>
          <a:noFill/>
        </p:spPr>
        <p:txBody>
          <a:bodyPr wrap="square" rtlCol="0">
            <a:spAutoFit/>
          </a:bodyPr>
          <a:lstStyle/>
          <a:p>
            <a:pPr algn="ctr"/>
            <a:r>
              <a:rPr lang="en-US" sz="3200" dirty="0" smtClean="0">
                <a:solidFill>
                  <a:schemeClr val="bg1"/>
                </a:solidFill>
              </a:rPr>
              <a:t>Add/Remove User</a:t>
            </a:r>
            <a:endParaRPr lang="en-US" sz="3200" dirty="0">
              <a:solidFill>
                <a:schemeClr val="bg1"/>
              </a:solidFill>
            </a:endParaRPr>
          </a:p>
        </p:txBody>
      </p:sp>
      <p:pic>
        <p:nvPicPr>
          <p:cNvPr id="24577" name="Picture 1"/>
          <p:cNvPicPr>
            <a:picLocks noChangeAspect="1" noChangeArrowheads="1"/>
          </p:cNvPicPr>
          <p:nvPr/>
        </p:nvPicPr>
        <p:blipFill>
          <a:blip r:embed="rId2" cstate="print"/>
          <a:srcRect/>
          <a:stretch>
            <a:fillRect/>
          </a:stretch>
        </p:blipFill>
        <p:spPr bwMode="auto">
          <a:xfrm>
            <a:off x="609600" y="1143000"/>
            <a:ext cx="8077200" cy="5384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Technical Content</a:t>
            </a:r>
            <a:endParaRPr lang="en-US" dirty="0"/>
          </a:p>
        </p:txBody>
      </p:sp>
      <p:sp>
        <p:nvSpPr>
          <p:cNvPr id="4" name="Oval 3"/>
          <p:cNvSpPr/>
          <p:nvPr/>
        </p:nvSpPr>
        <p:spPr>
          <a:xfrm>
            <a:off x="914400" y="2743200"/>
            <a:ext cx="7924800" cy="4114800"/>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409700" y="3041227"/>
            <a:ext cx="6934200" cy="3383280"/>
          </a:xfrm>
          <a:prstGeom prst="rect">
            <a:avLst/>
          </a:prstGeom>
          <a:no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Rectangle 5"/>
          <p:cNvSpPr/>
          <p:nvPr/>
        </p:nvSpPr>
        <p:spPr>
          <a:xfrm>
            <a:off x="6781800" y="2971800"/>
            <a:ext cx="1386840" cy="13716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373880" y="4173220"/>
            <a:ext cx="264160" cy="13716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490460" y="3187700"/>
            <a:ext cx="858520" cy="6858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a:stCxn id="8" idx="1"/>
            <a:endCxn id="7" idx="3"/>
          </p:cNvCxnSpPr>
          <p:nvPr/>
        </p:nvCxnSpPr>
        <p:spPr>
          <a:xfrm flipH="1">
            <a:off x="4638040" y="3530600"/>
            <a:ext cx="2852420" cy="71120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endCxn id="8" idx="1"/>
          </p:cNvCxnSpPr>
          <p:nvPr/>
        </p:nvCxnSpPr>
        <p:spPr>
          <a:xfrm flipV="1">
            <a:off x="6629400" y="3530600"/>
            <a:ext cx="861060" cy="96520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12" idx="3"/>
            <a:endCxn id="6" idx="1"/>
          </p:cNvCxnSpPr>
          <p:nvPr/>
        </p:nvCxnSpPr>
        <p:spPr>
          <a:xfrm>
            <a:off x="4135120" y="2775466"/>
            <a:ext cx="2646680" cy="264914"/>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276600" y="2590800"/>
            <a:ext cx="858520" cy="369332"/>
          </a:xfrm>
          <a:prstGeom prst="rect">
            <a:avLst/>
          </a:prstGeom>
          <a:noFill/>
        </p:spPr>
        <p:txBody>
          <a:bodyPr wrap="square" rtlCol="0">
            <a:spAutoFit/>
          </a:bodyPr>
          <a:lstStyle/>
          <a:p>
            <a:pPr algn="r"/>
            <a:r>
              <a:rPr lang="en-US" dirty="0" smtClean="0">
                <a:solidFill>
                  <a:schemeClr val="bg1"/>
                </a:solidFill>
              </a:rPr>
              <a:t>Door</a:t>
            </a:r>
            <a:endParaRPr lang="en-US" dirty="0">
              <a:solidFill>
                <a:schemeClr val="bg1"/>
              </a:solidFill>
            </a:endParaRPr>
          </a:p>
        </p:txBody>
      </p:sp>
      <p:sp>
        <p:nvSpPr>
          <p:cNvPr id="13" name="TextBox 12"/>
          <p:cNvSpPr txBox="1"/>
          <p:nvPr/>
        </p:nvSpPr>
        <p:spPr>
          <a:xfrm>
            <a:off x="3413760" y="4929368"/>
            <a:ext cx="1849120" cy="646331"/>
          </a:xfrm>
          <a:prstGeom prst="rect">
            <a:avLst/>
          </a:prstGeom>
          <a:noFill/>
        </p:spPr>
        <p:txBody>
          <a:bodyPr wrap="square" rtlCol="0">
            <a:spAutoFit/>
          </a:bodyPr>
          <a:lstStyle/>
          <a:p>
            <a:pPr algn="r"/>
            <a:r>
              <a:rPr lang="en-US" dirty="0" smtClean="0">
                <a:solidFill>
                  <a:schemeClr val="bg1"/>
                </a:solidFill>
              </a:rPr>
              <a:t>RFID Reader Range</a:t>
            </a:r>
            <a:endParaRPr lang="en-US" dirty="0">
              <a:solidFill>
                <a:schemeClr val="bg1"/>
              </a:solidFill>
            </a:endParaRPr>
          </a:p>
        </p:txBody>
      </p:sp>
      <p:sp>
        <p:nvSpPr>
          <p:cNvPr id="14" name="TextBox 13"/>
          <p:cNvSpPr txBox="1"/>
          <p:nvPr/>
        </p:nvSpPr>
        <p:spPr>
          <a:xfrm>
            <a:off x="3337560" y="3830245"/>
            <a:ext cx="1849120" cy="369332"/>
          </a:xfrm>
          <a:prstGeom prst="rect">
            <a:avLst/>
          </a:prstGeom>
          <a:noFill/>
        </p:spPr>
        <p:txBody>
          <a:bodyPr wrap="square" rtlCol="0">
            <a:spAutoFit/>
          </a:bodyPr>
          <a:lstStyle/>
          <a:p>
            <a:pPr algn="r"/>
            <a:r>
              <a:rPr lang="en-US" dirty="0" smtClean="0">
                <a:solidFill>
                  <a:schemeClr val="bg1"/>
                </a:solidFill>
              </a:rPr>
              <a:t>RFID Reader</a:t>
            </a:r>
            <a:endParaRPr lang="en-US" dirty="0">
              <a:solidFill>
                <a:schemeClr val="bg1"/>
              </a:solidFill>
            </a:endParaRPr>
          </a:p>
        </p:txBody>
      </p:sp>
      <p:sp>
        <p:nvSpPr>
          <p:cNvPr id="15" name="TextBox 14"/>
          <p:cNvSpPr txBox="1"/>
          <p:nvPr/>
        </p:nvSpPr>
        <p:spPr>
          <a:xfrm>
            <a:off x="5775960" y="4566602"/>
            <a:ext cx="1849120" cy="2308324"/>
          </a:xfrm>
          <a:prstGeom prst="rect">
            <a:avLst/>
          </a:prstGeom>
          <a:noFill/>
        </p:spPr>
        <p:txBody>
          <a:bodyPr wrap="square" rtlCol="0">
            <a:spAutoFit/>
          </a:bodyPr>
          <a:lstStyle/>
          <a:p>
            <a:r>
              <a:rPr lang="en-US" dirty="0" smtClean="0">
                <a:solidFill>
                  <a:schemeClr val="bg1"/>
                </a:solidFill>
              </a:rPr>
              <a:t>Computer Terminal (GUI interface, wireless communication to apple/android phones, and email)</a:t>
            </a:r>
            <a:endParaRPr lang="en-US" dirty="0">
              <a:solidFill>
                <a:schemeClr val="bg1"/>
              </a:solidFill>
            </a:endParaRPr>
          </a:p>
        </p:txBody>
      </p:sp>
      <p:sp>
        <p:nvSpPr>
          <p:cNvPr id="16" name="Rectangle 15"/>
          <p:cNvSpPr/>
          <p:nvPr/>
        </p:nvSpPr>
        <p:spPr>
          <a:xfrm>
            <a:off x="1630680" y="5011420"/>
            <a:ext cx="264160" cy="13716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316480" y="4630420"/>
            <a:ext cx="264160" cy="13716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Arrow Connector 17"/>
          <p:cNvCxnSpPr>
            <a:endCxn id="16" idx="3"/>
          </p:cNvCxnSpPr>
          <p:nvPr/>
        </p:nvCxnSpPr>
        <p:spPr>
          <a:xfrm flipH="1" flipV="1">
            <a:off x="1894840" y="5080000"/>
            <a:ext cx="695960" cy="93980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endCxn id="17" idx="2"/>
          </p:cNvCxnSpPr>
          <p:nvPr/>
        </p:nvCxnSpPr>
        <p:spPr>
          <a:xfrm flipH="1" flipV="1">
            <a:off x="2448560" y="4767580"/>
            <a:ext cx="142240" cy="125222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615440" y="6040045"/>
            <a:ext cx="2113280" cy="369332"/>
          </a:xfrm>
          <a:prstGeom prst="rect">
            <a:avLst/>
          </a:prstGeom>
          <a:noFill/>
        </p:spPr>
        <p:txBody>
          <a:bodyPr wrap="square" rtlCol="0">
            <a:spAutoFit/>
          </a:bodyPr>
          <a:lstStyle/>
          <a:p>
            <a:pPr algn="r"/>
            <a:r>
              <a:rPr lang="en-US" dirty="0" smtClean="0">
                <a:solidFill>
                  <a:schemeClr val="bg1"/>
                </a:solidFill>
              </a:rPr>
              <a:t>RFID wristbands</a:t>
            </a:r>
            <a:endParaRPr lang="en-US" dirty="0">
              <a:solidFill>
                <a:schemeClr val="bg1"/>
              </a:solidFill>
            </a:endParaRPr>
          </a:p>
        </p:txBody>
      </p:sp>
      <p:sp>
        <p:nvSpPr>
          <p:cNvPr id="21" name="Rectangle 20"/>
          <p:cNvSpPr/>
          <p:nvPr/>
        </p:nvSpPr>
        <p:spPr>
          <a:xfrm>
            <a:off x="1219200" y="2667000"/>
            <a:ext cx="594360" cy="41148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Arrow Connector 21"/>
          <p:cNvCxnSpPr>
            <a:endCxn id="21" idx="2"/>
          </p:cNvCxnSpPr>
          <p:nvPr/>
        </p:nvCxnSpPr>
        <p:spPr>
          <a:xfrm flipH="1" flipV="1">
            <a:off x="1516380" y="3078480"/>
            <a:ext cx="548640" cy="48006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1239520" y="3696289"/>
            <a:ext cx="2113280" cy="646331"/>
          </a:xfrm>
          <a:prstGeom prst="rect">
            <a:avLst/>
          </a:prstGeom>
          <a:noFill/>
        </p:spPr>
        <p:txBody>
          <a:bodyPr wrap="square" rtlCol="0">
            <a:spAutoFit/>
          </a:bodyPr>
          <a:lstStyle/>
          <a:p>
            <a:pPr algn="r"/>
            <a:r>
              <a:rPr lang="en-US" dirty="0" smtClean="0">
                <a:solidFill>
                  <a:schemeClr val="bg1"/>
                </a:solidFill>
              </a:rPr>
              <a:t>Caregiver smart phone</a:t>
            </a:r>
            <a:endParaRPr lang="en-US" dirty="0">
              <a:solidFill>
                <a:schemeClr val="bg1"/>
              </a:solidFill>
            </a:endParaRPr>
          </a:p>
        </p:txBody>
      </p:sp>
      <p:sp>
        <p:nvSpPr>
          <p:cNvPr id="24" name="TextBox 23"/>
          <p:cNvSpPr txBox="1"/>
          <p:nvPr/>
        </p:nvSpPr>
        <p:spPr>
          <a:xfrm rot="20761227">
            <a:off x="5674862" y="3273425"/>
            <a:ext cx="1386840" cy="646331"/>
          </a:xfrm>
          <a:prstGeom prst="rect">
            <a:avLst/>
          </a:prstGeom>
          <a:noFill/>
        </p:spPr>
        <p:txBody>
          <a:bodyPr wrap="square" rtlCol="0">
            <a:spAutoFit/>
          </a:bodyPr>
          <a:lstStyle/>
          <a:p>
            <a:r>
              <a:rPr lang="en-US" dirty="0" smtClean="0">
                <a:solidFill>
                  <a:schemeClr val="bg1"/>
                </a:solidFill>
              </a:rPr>
              <a:t>Serial interface</a:t>
            </a:r>
            <a:endParaRPr lang="en-US" dirty="0">
              <a:solidFill>
                <a:schemeClr val="bg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447800" y="228600"/>
            <a:ext cx="6553200" cy="584775"/>
          </a:xfrm>
          <a:prstGeom prst="rect">
            <a:avLst/>
          </a:prstGeom>
          <a:noFill/>
        </p:spPr>
        <p:txBody>
          <a:bodyPr wrap="square" rtlCol="0">
            <a:spAutoFit/>
          </a:bodyPr>
          <a:lstStyle/>
          <a:p>
            <a:pPr algn="ctr"/>
            <a:r>
              <a:rPr lang="en-US" sz="3200" dirty="0" smtClean="0">
                <a:solidFill>
                  <a:schemeClr val="bg1"/>
                </a:solidFill>
              </a:rPr>
              <a:t>Add User</a:t>
            </a:r>
            <a:endParaRPr lang="en-US" sz="3200" dirty="0">
              <a:solidFill>
                <a:schemeClr val="bg1"/>
              </a:solidFill>
            </a:endParaRPr>
          </a:p>
        </p:txBody>
      </p:sp>
      <p:pic>
        <p:nvPicPr>
          <p:cNvPr id="23553" name="Picture 1"/>
          <p:cNvPicPr>
            <a:picLocks noChangeAspect="1" noChangeArrowheads="1"/>
          </p:cNvPicPr>
          <p:nvPr/>
        </p:nvPicPr>
        <p:blipFill>
          <a:blip r:embed="rId2" cstate="print"/>
          <a:srcRect/>
          <a:stretch>
            <a:fillRect/>
          </a:stretch>
        </p:blipFill>
        <p:spPr bwMode="auto">
          <a:xfrm>
            <a:off x="914400" y="1143000"/>
            <a:ext cx="7086600" cy="54803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381000" y="228600"/>
            <a:ext cx="8305800" cy="1077218"/>
          </a:xfrm>
          <a:prstGeom prst="rect">
            <a:avLst/>
          </a:prstGeom>
          <a:noFill/>
        </p:spPr>
        <p:txBody>
          <a:bodyPr wrap="square" rtlCol="0">
            <a:spAutoFit/>
          </a:bodyPr>
          <a:lstStyle/>
          <a:p>
            <a:pPr algn="ctr"/>
            <a:r>
              <a:rPr lang="en-US" sz="3200" dirty="0" smtClean="0">
                <a:solidFill>
                  <a:schemeClr val="bg1"/>
                </a:solidFill>
              </a:rPr>
              <a:t>Add User: </a:t>
            </a:r>
          </a:p>
          <a:p>
            <a:pPr algn="ctr"/>
            <a:r>
              <a:rPr lang="en-US" sz="3200" dirty="0" smtClean="0">
                <a:solidFill>
                  <a:schemeClr val="bg1"/>
                </a:solidFill>
              </a:rPr>
              <a:t>Field Mismatch: check information and try again</a:t>
            </a:r>
            <a:endParaRPr lang="en-US" sz="3200" dirty="0">
              <a:solidFill>
                <a:schemeClr val="bg1"/>
              </a:solidFill>
            </a:endParaRPr>
          </a:p>
        </p:txBody>
      </p:sp>
      <p:pic>
        <p:nvPicPr>
          <p:cNvPr id="21505" name="Picture 1"/>
          <p:cNvPicPr>
            <a:picLocks noChangeAspect="1" noChangeArrowheads="1"/>
          </p:cNvPicPr>
          <p:nvPr/>
        </p:nvPicPr>
        <p:blipFill>
          <a:blip r:embed="rId2" cstate="print"/>
          <a:srcRect/>
          <a:stretch>
            <a:fillRect/>
          </a:stretch>
        </p:blipFill>
        <p:spPr bwMode="auto">
          <a:xfrm>
            <a:off x="990600" y="1752600"/>
            <a:ext cx="7467600" cy="497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447800" y="228600"/>
            <a:ext cx="6553200" cy="584775"/>
          </a:xfrm>
          <a:prstGeom prst="rect">
            <a:avLst/>
          </a:prstGeom>
          <a:noFill/>
        </p:spPr>
        <p:txBody>
          <a:bodyPr wrap="square" rtlCol="0">
            <a:spAutoFit/>
          </a:bodyPr>
          <a:lstStyle/>
          <a:p>
            <a:pPr algn="ctr"/>
            <a:r>
              <a:rPr lang="en-US" sz="3200" dirty="0" smtClean="0">
                <a:solidFill>
                  <a:schemeClr val="bg1"/>
                </a:solidFill>
              </a:rPr>
              <a:t>Change User Name</a:t>
            </a:r>
            <a:endParaRPr lang="en-US" sz="3200" dirty="0">
              <a:solidFill>
                <a:schemeClr val="bg1"/>
              </a:solidFill>
            </a:endParaRPr>
          </a:p>
        </p:txBody>
      </p:sp>
      <p:pic>
        <p:nvPicPr>
          <p:cNvPr id="20481" name="Picture 1"/>
          <p:cNvPicPr>
            <a:picLocks noChangeAspect="1" noChangeArrowheads="1"/>
          </p:cNvPicPr>
          <p:nvPr/>
        </p:nvPicPr>
        <p:blipFill>
          <a:blip r:embed="rId2" cstate="print"/>
          <a:srcRect/>
          <a:stretch>
            <a:fillRect/>
          </a:stretch>
        </p:blipFill>
        <p:spPr bwMode="auto">
          <a:xfrm>
            <a:off x="762000" y="1219200"/>
            <a:ext cx="8077200" cy="5384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381000" y="228600"/>
            <a:ext cx="8534400" cy="1077218"/>
          </a:xfrm>
          <a:prstGeom prst="rect">
            <a:avLst/>
          </a:prstGeom>
          <a:noFill/>
        </p:spPr>
        <p:txBody>
          <a:bodyPr wrap="square" rtlCol="0">
            <a:spAutoFit/>
          </a:bodyPr>
          <a:lstStyle/>
          <a:p>
            <a:pPr algn="ctr"/>
            <a:r>
              <a:rPr lang="en-US" sz="3200" dirty="0" smtClean="0">
                <a:solidFill>
                  <a:schemeClr val="bg1"/>
                </a:solidFill>
              </a:rPr>
              <a:t>Change User Name</a:t>
            </a:r>
          </a:p>
          <a:p>
            <a:pPr algn="ctr"/>
            <a:r>
              <a:rPr lang="en-US" sz="3200" dirty="0" smtClean="0">
                <a:solidFill>
                  <a:schemeClr val="bg1"/>
                </a:solidFill>
              </a:rPr>
              <a:t>Username Mismatch: please reenter username</a:t>
            </a:r>
            <a:endParaRPr lang="en-US" sz="3200" dirty="0">
              <a:solidFill>
                <a:schemeClr val="bg1"/>
              </a:solidFill>
            </a:endParaRPr>
          </a:p>
        </p:txBody>
      </p:sp>
      <p:pic>
        <p:nvPicPr>
          <p:cNvPr id="19457" name="Picture 1"/>
          <p:cNvPicPr>
            <a:picLocks noChangeAspect="1" noChangeArrowheads="1"/>
          </p:cNvPicPr>
          <p:nvPr/>
        </p:nvPicPr>
        <p:blipFill>
          <a:blip r:embed="rId2" cstate="print"/>
          <a:srcRect/>
          <a:stretch>
            <a:fillRect/>
          </a:stretch>
        </p:blipFill>
        <p:spPr bwMode="auto">
          <a:xfrm>
            <a:off x="838200" y="1676400"/>
            <a:ext cx="7391400" cy="492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447800" y="228600"/>
            <a:ext cx="6553200" cy="584775"/>
          </a:xfrm>
          <a:prstGeom prst="rect">
            <a:avLst/>
          </a:prstGeom>
          <a:noFill/>
        </p:spPr>
        <p:txBody>
          <a:bodyPr wrap="square" rtlCol="0">
            <a:spAutoFit/>
          </a:bodyPr>
          <a:lstStyle/>
          <a:p>
            <a:pPr algn="ctr"/>
            <a:r>
              <a:rPr lang="en-US" sz="3200" dirty="0" smtClean="0">
                <a:solidFill>
                  <a:schemeClr val="bg1"/>
                </a:solidFill>
              </a:rPr>
              <a:t>Change Password</a:t>
            </a:r>
            <a:endParaRPr lang="en-US" sz="3200" dirty="0">
              <a:solidFill>
                <a:schemeClr val="bg1"/>
              </a:solidFill>
            </a:endParaRPr>
          </a:p>
        </p:txBody>
      </p:sp>
      <p:pic>
        <p:nvPicPr>
          <p:cNvPr id="18433" name="Picture 1"/>
          <p:cNvPicPr>
            <a:picLocks noChangeAspect="1" noChangeArrowheads="1"/>
          </p:cNvPicPr>
          <p:nvPr/>
        </p:nvPicPr>
        <p:blipFill>
          <a:blip r:embed="rId2" cstate="print"/>
          <a:srcRect/>
          <a:stretch>
            <a:fillRect/>
          </a:stretch>
        </p:blipFill>
        <p:spPr bwMode="auto">
          <a:xfrm>
            <a:off x="609600" y="1371600"/>
            <a:ext cx="8077200" cy="5384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447800" y="228600"/>
            <a:ext cx="6553200" cy="584775"/>
          </a:xfrm>
          <a:prstGeom prst="rect">
            <a:avLst/>
          </a:prstGeom>
          <a:noFill/>
        </p:spPr>
        <p:txBody>
          <a:bodyPr wrap="square" rtlCol="0">
            <a:spAutoFit/>
          </a:bodyPr>
          <a:lstStyle/>
          <a:p>
            <a:pPr algn="ctr"/>
            <a:r>
              <a:rPr lang="en-US" sz="3200" dirty="0" smtClean="0">
                <a:solidFill>
                  <a:schemeClr val="bg1"/>
                </a:solidFill>
              </a:rPr>
              <a:t>User Password Reset by Admin</a:t>
            </a:r>
            <a:endParaRPr lang="en-US" sz="3200" dirty="0">
              <a:solidFill>
                <a:schemeClr val="bg1"/>
              </a:solidFill>
            </a:endParaRPr>
          </a:p>
        </p:txBody>
      </p:sp>
      <p:pic>
        <p:nvPicPr>
          <p:cNvPr id="53250" name="Picture 2"/>
          <p:cNvPicPr>
            <a:picLocks noChangeAspect="1" noChangeArrowheads="1"/>
          </p:cNvPicPr>
          <p:nvPr/>
        </p:nvPicPr>
        <p:blipFill>
          <a:blip r:embed="rId2" cstate="print"/>
          <a:srcRect/>
          <a:stretch>
            <a:fillRect/>
          </a:stretch>
        </p:blipFill>
        <p:spPr bwMode="auto">
          <a:xfrm>
            <a:off x="609600" y="1295400"/>
            <a:ext cx="7886700" cy="5257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381000" y="228600"/>
            <a:ext cx="8382000" cy="1077218"/>
          </a:xfrm>
          <a:prstGeom prst="rect">
            <a:avLst/>
          </a:prstGeom>
          <a:noFill/>
        </p:spPr>
        <p:txBody>
          <a:bodyPr wrap="square" rtlCol="0">
            <a:spAutoFit/>
          </a:bodyPr>
          <a:lstStyle/>
          <a:p>
            <a:pPr algn="ctr"/>
            <a:r>
              <a:rPr lang="en-US" sz="3200" dirty="0" smtClean="0">
                <a:solidFill>
                  <a:schemeClr val="bg1"/>
                </a:solidFill>
              </a:rPr>
              <a:t>Change Password:</a:t>
            </a:r>
          </a:p>
          <a:p>
            <a:pPr algn="ctr"/>
            <a:r>
              <a:rPr lang="en-US" sz="3200" dirty="0" smtClean="0">
                <a:solidFill>
                  <a:schemeClr val="bg1"/>
                </a:solidFill>
              </a:rPr>
              <a:t>Password Mismatch: please retype passwords</a:t>
            </a:r>
            <a:endParaRPr lang="en-US" sz="3200" dirty="0">
              <a:solidFill>
                <a:schemeClr val="bg1"/>
              </a:solidFill>
            </a:endParaRPr>
          </a:p>
        </p:txBody>
      </p:sp>
      <p:pic>
        <p:nvPicPr>
          <p:cNvPr id="17409" name="Picture 1"/>
          <p:cNvPicPr>
            <a:picLocks noChangeAspect="1" noChangeArrowheads="1"/>
          </p:cNvPicPr>
          <p:nvPr/>
        </p:nvPicPr>
        <p:blipFill>
          <a:blip r:embed="rId2" cstate="print"/>
          <a:srcRect/>
          <a:stretch>
            <a:fillRect/>
          </a:stretch>
        </p:blipFill>
        <p:spPr bwMode="auto">
          <a:xfrm>
            <a:off x="1066800" y="1676400"/>
            <a:ext cx="7391400" cy="492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447800" y="228600"/>
            <a:ext cx="6553200" cy="584775"/>
          </a:xfrm>
          <a:prstGeom prst="rect">
            <a:avLst/>
          </a:prstGeom>
          <a:noFill/>
        </p:spPr>
        <p:txBody>
          <a:bodyPr wrap="square" rtlCol="0">
            <a:spAutoFit/>
          </a:bodyPr>
          <a:lstStyle/>
          <a:p>
            <a:pPr algn="ctr"/>
            <a:r>
              <a:rPr lang="en-US" sz="3200" dirty="0" smtClean="0">
                <a:solidFill>
                  <a:schemeClr val="bg1"/>
                </a:solidFill>
              </a:rPr>
              <a:t>Promote User to Admin.</a:t>
            </a:r>
            <a:endParaRPr lang="en-US" sz="3200" dirty="0">
              <a:solidFill>
                <a:schemeClr val="bg1"/>
              </a:solidFill>
            </a:endParaRPr>
          </a:p>
        </p:txBody>
      </p:sp>
      <p:pic>
        <p:nvPicPr>
          <p:cNvPr id="16385" name="Picture 1"/>
          <p:cNvPicPr>
            <a:picLocks noChangeAspect="1" noChangeArrowheads="1"/>
          </p:cNvPicPr>
          <p:nvPr/>
        </p:nvPicPr>
        <p:blipFill>
          <a:blip r:embed="rId2" cstate="print"/>
          <a:srcRect/>
          <a:stretch>
            <a:fillRect/>
          </a:stretch>
        </p:blipFill>
        <p:spPr bwMode="auto">
          <a:xfrm>
            <a:off x="685800" y="1219200"/>
            <a:ext cx="7848600" cy="5232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447800" y="228600"/>
            <a:ext cx="6553200" cy="584775"/>
          </a:xfrm>
          <a:prstGeom prst="rect">
            <a:avLst/>
          </a:prstGeom>
          <a:noFill/>
        </p:spPr>
        <p:txBody>
          <a:bodyPr wrap="square" rtlCol="0">
            <a:spAutoFit/>
          </a:bodyPr>
          <a:lstStyle/>
          <a:p>
            <a:pPr algn="ctr"/>
            <a:r>
              <a:rPr lang="en-US" sz="3200" dirty="0" smtClean="0">
                <a:solidFill>
                  <a:schemeClr val="bg1"/>
                </a:solidFill>
              </a:rPr>
              <a:t>Confirm Promote User to Admin.</a:t>
            </a:r>
            <a:endParaRPr lang="en-US" sz="3200" dirty="0">
              <a:solidFill>
                <a:schemeClr val="bg1"/>
              </a:solidFill>
            </a:endParaRPr>
          </a:p>
        </p:txBody>
      </p:sp>
      <p:pic>
        <p:nvPicPr>
          <p:cNvPr id="54274" name="Picture 2"/>
          <p:cNvPicPr>
            <a:picLocks noChangeAspect="1" noChangeArrowheads="1"/>
          </p:cNvPicPr>
          <p:nvPr/>
        </p:nvPicPr>
        <p:blipFill>
          <a:blip r:embed="rId2" cstate="print"/>
          <a:srcRect/>
          <a:stretch>
            <a:fillRect/>
          </a:stretch>
        </p:blipFill>
        <p:spPr bwMode="auto">
          <a:xfrm>
            <a:off x="800100" y="1524000"/>
            <a:ext cx="7429500" cy="495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447800" y="228600"/>
            <a:ext cx="6553200" cy="584775"/>
          </a:xfrm>
          <a:prstGeom prst="rect">
            <a:avLst/>
          </a:prstGeom>
          <a:noFill/>
        </p:spPr>
        <p:txBody>
          <a:bodyPr wrap="square" rtlCol="0">
            <a:spAutoFit/>
          </a:bodyPr>
          <a:lstStyle/>
          <a:p>
            <a:pPr algn="ctr"/>
            <a:r>
              <a:rPr lang="en-US" sz="3200" dirty="0" smtClean="0">
                <a:solidFill>
                  <a:schemeClr val="bg1"/>
                </a:solidFill>
              </a:rPr>
              <a:t>Panic Alarm Sent</a:t>
            </a:r>
            <a:endParaRPr lang="en-US" sz="3200" dirty="0">
              <a:solidFill>
                <a:schemeClr val="bg1"/>
              </a:solidFill>
            </a:endParaRPr>
          </a:p>
        </p:txBody>
      </p:sp>
      <p:pic>
        <p:nvPicPr>
          <p:cNvPr id="15361" name="Picture 1"/>
          <p:cNvPicPr>
            <a:picLocks noChangeAspect="1" noChangeArrowheads="1"/>
          </p:cNvPicPr>
          <p:nvPr/>
        </p:nvPicPr>
        <p:blipFill>
          <a:blip r:embed="rId2" cstate="print"/>
          <a:srcRect/>
          <a:stretch>
            <a:fillRect/>
          </a:stretch>
        </p:blipFill>
        <p:spPr bwMode="auto">
          <a:xfrm>
            <a:off x="685800" y="1219200"/>
            <a:ext cx="7772400" cy="518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Considerations</a:t>
            </a:r>
            <a:endParaRPr lang="en-US" dirty="0"/>
          </a:p>
        </p:txBody>
      </p:sp>
      <p:sp>
        <p:nvSpPr>
          <p:cNvPr id="3" name="TextBox 2"/>
          <p:cNvSpPr txBox="1"/>
          <p:nvPr/>
        </p:nvSpPr>
        <p:spPr>
          <a:xfrm>
            <a:off x="457200" y="1676400"/>
            <a:ext cx="8305800" cy="3693319"/>
          </a:xfrm>
          <a:prstGeom prst="rect">
            <a:avLst/>
          </a:prstGeom>
          <a:noFill/>
        </p:spPr>
        <p:txBody>
          <a:bodyPr wrap="square" rtlCol="0">
            <a:spAutoFit/>
          </a:bodyPr>
          <a:lstStyle/>
          <a:p>
            <a:r>
              <a:rPr lang="en-US" dirty="0" smtClean="0"/>
              <a:t>In the world of security, a number of items drastically influence design considerations and methods, some more so than others.  In particular, the following were of the utmost importance, while others were factored in after these primary concerns were met:</a:t>
            </a:r>
          </a:p>
          <a:p>
            <a:pPr lvl="1">
              <a:buFont typeface="Arial" pitchFamily="34" charset="0"/>
              <a:buChar char="•"/>
            </a:pPr>
            <a:r>
              <a:rPr lang="en-US" dirty="0" smtClean="0"/>
              <a:t>Tag interactions:</a:t>
            </a:r>
          </a:p>
          <a:p>
            <a:pPr lvl="1">
              <a:buFont typeface="Arial" pitchFamily="34" charset="0"/>
              <a:buChar char="•"/>
            </a:pPr>
            <a:r>
              <a:rPr lang="en-US" dirty="0" smtClean="0"/>
              <a:t>Reduction of false alarms:</a:t>
            </a:r>
          </a:p>
          <a:p>
            <a:pPr lvl="1">
              <a:buFont typeface="Arial" pitchFamily="34" charset="0"/>
              <a:buChar char="•"/>
            </a:pPr>
            <a:r>
              <a:rPr lang="en-US" dirty="0" smtClean="0"/>
              <a:t>Failure Mechanisms:</a:t>
            </a:r>
          </a:p>
          <a:p>
            <a:endParaRPr lang="en-US" dirty="0" smtClean="0"/>
          </a:p>
          <a:p>
            <a:r>
              <a:rPr lang="en-US" dirty="0" smtClean="0"/>
              <a:t>Those considerations of secondary importance are as follows:</a:t>
            </a:r>
          </a:p>
          <a:p>
            <a:pPr lvl="1">
              <a:buFont typeface="Arial" pitchFamily="34" charset="0"/>
              <a:buChar char="•"/>
            </a:pPr>
            <a:r>
              <a:rPr lang="en-US" dirty="0" smtClean="0"/>
              <a:t>Ease of use</a:t>
            </a:r>
          </a:p>
          <a:p>
            <a:pPr lvl="1">
              <a:buFont typeface="Arial" pitchFamily="34" charset="0"/>
              <a:buChar char="•"/>
            </a:pPr>
            <a:r>
              <a:rPr lang="en-US" dirty="0" smtClean="0"/>
              <a:t>Product adaptability</a:t>
            </a:r>
          </a:p>
          <a:p>
            <a:pPr lvl="1">
              <a:buFont typeface="Arial" pitchFamily="34" charset="0"/>
              <a:buChar char="•"/>
            </a:pPr>
            <a:r>
              <a:rPr lang="en-US" dirty="0" smtClean="0"/>
              <a:t>Cost of expansion</a:t>
            </a:r>
          </a:p>
          <a:p>
            <a:pPr lvl="1">
              <a:buFont typeface="Arial" pitchFamily="34" charset="0"/>
              <a:buChar char="•"/>
            </a:pPr>
            <a:endParaRPr lang="en-US" dirty="0" smtClean="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447800" y="228600"/>
            <a:ext cx="6553200" cy="584775"/>
          </a:xfrm>
          <a:prstGeom prst="rect">
            <a:avLst/>
          </a:prstGeom>
          <a:noFill/>
        </p:spPr>
        <p:txBody>
          <a:bodyPr wrap="square" rtlCol="0">
            <a:spAutoFit/>
          </a:bodyPr>
          <a:lstStyle/>
          <a:p>
            <a:pPr algn="ctr"/>
            <a:r>
              <a:rPr lang="en-US" sz="3200" dirty="0" smtClean="0">
                <a:solidFill>
                  <a:schemeClr val="bg1"/>
                </a:solidFill>
              </a:rPr>
              <a:t>Clear Panic Alarm</a:t>
            </a:r>
            <a:endParaRPr lang="en-US" sz="3200" dirty="0">
              <a:solidFill>
                <a:schemeClr val="bg1"/>
              </a:solidFill>
            </a:endParaRPr>
          </a:p>
        </p:txBody>
      </p:sp>
      <p:pic>
        <p:nvPicPr>
          <p:cNvPr id="14337" name="Picture 1"/>
          <p:cNvPicPr>
            <a:picLocks noChangeAspect="1" noChangeArrowheads="1"/>
          </p:cNvPicPr>
          <p:nvPr/>
        </p:nvPicPr>
        <p:blipFill>
          <a:blip r:embed="rId2" cstate="print"/>
          <a:srcRect/>
          <a:stretch>
            <a:fillRect/>
          </a:stretch>
        </p:blipFill>
        <p:spPr bwMode="auto">
          <a:xfrm>
            <a:off x="609600" y="1066800"/>
            <a:ext cx="7886700" cy="5257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609600" y="228600"/>
            <a:ext cx="8153400" cy="1077218"/>
          </a:xfrm>
          <a:prstGeom prst="rect">
            <a:avLst/>
          </a:prstGeom>
          <a:noFill/>
        </p:spPr>
        <p:txBody>
          <a:bodyPr wrap="square" rtlCol="0">
            <a:spAutoFit/>
          </a:bodyPr>
          <a:lstStyle/>
          <a:p>
            <a:pPr algn="ctr"/>
            <a:r>
              <a:rPr lang="en-US" sz="3200" dirty="0" smtClean="0">
                <a:solidFill>
                  <a:schemeClr val="bg1"/>
                </a:solidFill>
              </a:rPr>
              <a:t>Confirm Clear Panic Alarm</a:t>
            </a:r>
          </a:p>
          <a:p>
            <a:pPr algn="ctr"/>
            <a:r>
              <a:rPr lang="en-US" sz="3200" dirty="0" smtClean="0">
                <a:solidFill>
                  <a:schemeClr val="bg1"/>
                </a:solidFill>
              </a:rPr>
              <a:t>(if user chooses dual user/password clears)</a:t>
            </a:r>
            <a:endParaRPr lang="en-US" sz="3200" dirty="0">
              <a:solidFill>
                <a:schemeClr val="bg1"/>
              </a:solidFill>
            </a:endParaRPr>
          </a:p>
        </p:txBody>
      </p:sp>
      <p:pic>
        <p:nvPicPr>
          <p:cNvPr id="13313" name="Picture 1"/>
          <p:cNvPicPr>
            <a:picLocks noChangeAspect="1" noChangeArrowheads="1"/>
          </p:cNvPicPr>
          <p:nvPr/>
        </p:nvPicPr>
        <p:blipFill>
          <a:blip r:embed="rId2" cstate="print"/>
          <a:srcRect/>
          <a:stretch>
            <a:fillRect/>
          </a:stretch>
        </p:blipFill>
        <p:spPr bwMode="auto">
          <a:xfrm>
            <a:off x="990600" y="1752600"/>
            <a:ext cx="7315200" cy="4876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Tasks Remaining</a:t>
            </a:r>
            <a:endParaRPr lang="en-US" dirty="0"/>
          </a:p>
        </p:txBody>
      </p:sp>
      <p:sp>
        <p:nvSpPr>
          <p:cNvPr id="3" name="Text Placeholder 2"/>
          <p:cNvSpPr>
            <a:spLocks noGrp="1"/>
          </p:cNvSpPr>
          <p:nvPr>
            <p:ph type="body" idx="1"/>
          </p:nvPr>
        </p:nvSpPr>
        <p:spPr>
          <a:xfrm>
            <a:off x="762000" y="2819400"/>
            <a:ext cx="8022336" cy="3810000"/>
          </a:xfrm>
        </p:spPr>
        <p:txBody>
          <a:bodyPr/>
          <a:lstStyle/>
          <a:p>
            <a:pPr>
              <a:buFont typeface="Arial" pitchFamily="34" charset="0"/>
              <a:buChar char="•"/>
            </a:pPr>
            <a:r>
              <a:rPr lang="en-US" dirty="0" smtClean="0"/>
              <a:t>Implement computer terminal GUI back-end functionality</a:t>
            </a:r>
          </a:p>
          <a:p>
            <a:pPr>
              <a:buFont typeface="Arial" pitchFamily="34" charset="0"/>
              <a:buChar char="•"/>
            </a:pPr>
            <a:r>
              <a:rPr lang="en-US" dirty="0" smtClean="0"/>
              <a:t>Implement </a:t>
            </a:r>
            <a:r>
              <a:rPr lang="en-US" dirty="0" err="1" smtClean="0"/>
              <a:t>smartphone</a:t>
            </a:r>
            <a:r>
              <a:rPr lang="en-US" dirty="0" smtClean="0"/>
              <a:t> GUI back-end functionality</a:t>
            </a:r>
          </a:p>
          <a:p>
            <a:pPr>
              <a:buFont typeface="Arial" pitchFamily="34" charset="0"/>
              <a:buChar char="•"/>
            </a:pPr>
            <a:r>
              <a:rPr lang="en-US" dirty="0" smtClean="0"/>
              <a:t>Setup database RFID hardware function calls and data acquisition</a:t>
            </a:r>
          </a:p>
          <a:p>
            <a:pPr>
              <a:buFont typeface="Arial" pitchFamily="34" charset="0"/>
              <a:buChar char="•"/>
            </a:pPr>
            <a:r>
              <a:rPr lang="en-US" dirty="0" smtClean="0"/>
              <a:t>Setup database computer terminal function calls and data acquisition</a:t>
            </a:r>
          </a:p>
          <a:p>
            <a:pPr>
              <a:buFont typeface="Arial" pitchFamily="34" charset="0"/>
              <a:buChar char="•"/>
            </a:pPr>
            <a:r>
              <a:rPr lang="en-US" dirty="0" smtClean="0"/>
              <a:t>Setup database </a:t>
            </a:r>
            <a:r>
              <a:rPr lang="en-US" dirty="0" err="1" smtClean="0"/>
              <a:t>smartphone</a:t>
            </a:r>
            <a:r>
              <a:rPr lang="en-US" dirty="0" smtClean="0"/>
              <a:t> function calls and data acquisition</a:t>
            </a:r>
          </a:p>
          <a:p>
            <a:pPr>
              <a:buFont typeface="Arial" pitchFamily="34" charset="0"/>
              <a:buChar char="•"/>
            </a:pPr>
            <a:r>
              <a:rPr lang="en-US" dirty="0" smtClean="0"/>
              <a:t>Integration and test of all components</a:t>
            </a:r>
          </a:p>
          <a:p>
            <a:pPr>
              <a:buFont typeface="Arial" pitchFamily="34" charset="0"/>
              <a:buChar char="•"/>
            </a:pPr>
            <a:r>
              <a:rPr lang="en-US" dirty="0" smtClean="0"/>
              <a:t>Final write-ups and presentations</a:t>
            </a:r>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Timeline: Spring 2013</a:t>
            </a:r>
            <a:endParaRPr lang="en-US" dirty="0"/>
          </a:p>
        </p:txBody>
      </p:sp>
      <p:graphicFrame>
        <p:nvGraphicFramePr>
          <p:cNvPr id="5" name="Table 4"/>
          <p:cNvGraphicFramePr>
            <a:graphicFrameLocks noGrp="1"/>
          </p:cNvGraphicFramePr>
          <p:nvPr/>
        </p:nvGraphicFramePr>
        <p:xfrm>
          <a:off x="152400" y="1600196"/>
          <a:ext cx="8763001" cy="5105407"/>
        </p:xfrm>
        <a:graphic>
          <a:graphicData uri="http://schemas.openxmlformats.org/drawingml/2006/table">
            <a:tbl>
              <a:tblPr/>
              <a:tblGrid>
                <a:gridCol w="5055577"/>
                <a:gridCol w="1643064"/>
                <a:gridCol w="2064360"/>
              </a:tblGrid>
              <a:tr h="394719">
                <a:tc>
                  <a:txBody>
                    <a:bodyPr/>
                    <a:lstStyle/>
                    <a:p>
                      <a:pPr fontAlgn="t"/>
                      <a:r>
                        <a:rPr lang="en-US" sz="2000" b="0" i="0" u="none" strike="noStrike" dirty="0" smtClean="0">
                          <a:solidFill>
                            <a:srgbClr val="000000"/>
                          </a:solidFill>
                          <a:latin typeface="Arial"/>
                        </a:rPr>
                        <a:t>Item</a:t>
                      </a:r>
                      <a:endParaRPr lang="en-US" sz="2000" dirty="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en-US" sz="2000" b="0" i="0" u="none" strike="noStrike" dirty="0" smtClean="0">
                          <a:solidFill>
                            <a:srgbClr val="000000"/>
                          </a:solidFill>
                          <a:latin typeface="Arial"/>
                        </a:rPr>
                        <a:t>Week</a:t>
                      </a:r>
                      <a:endParaRPr lang="en-US" sz="2000" dirty="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en-US" sz="2000" b="0" i="0" u="none" strike="noStrike" dirty="0" smtClean="0">
                          <a:solidFill>
                            <a:srgbClr val="000000"/>
                          </a:solidFill>
                          <a:latin typeface="Arial"/>
                        </a:rPr>
                        <a:t>Tasked</a:t>
                      </a:r>
                      <a:endParaRPr lang="en-US" sz="2000" dirty="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94719">
                <a:tc>
                  <a:txBody>
                    <a:bodyPr/>
                    <a:lstStyle/>
                    <a:p>
                      <a:pPr fontAlgn="t"/>
                      <a:r>
                        <a:rPr lang="en-US" sz="2000" b="0" i="0" u="none" strike="noStrike" dirty="0">
                          <a:solidFill>
                            <a:srgbClr val="000000"/>
                          </a:solidFill>
                          <a:latin typeface="Arial"/>
                        </a:rPr>
                        <a:t>Finalize backend software</a:t>
                      </a:r>
                      <a:endParaRPr lang="en-US" sz="2000" dirty="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en-US" sz="2000" b="0" i="0" u="none" strike="noStrike" dirty="0" smtClean="0">
                          <a:solidFill>
                            <a:srgbClr val="000000"/>
                          </a:solidFill>
                          <a:latin typeface="Arial"/>
                        </a:rPr>
                        <a:t>1-6</a:t>
                      </a:r>
                      <a:endParaRPr lang="en-US" sz="2000" dirty="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en-US" sz="2000" b="0" i="0" u="none" strike="noStrike" dirty="0">
                          <a:solidFill>
                            <a:srgbClr val="000000"/>
                          </a:solidFill>
                          <a:latin typeface="Arial"/>
                        </a:rPr>
                        <a:t>Peter, Adam</a:t>
                      </a:r>
                      <a:endParaRPr lang="en-US" sz="2000" dirty="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94719">
                <a:tc>
                  <a:txBody>
                    <a:bodyPr/>
                    <a:lstStyle/>
                    <a:p>
                      <a:pPr fontAlgn="t"/>
                      <a:r>
                        <a:rPr lang="en-US" sz="2000" b="0" i="0" u="none" strike="noStrike" dirty="0">
                          <a:solidFill>
                            <a:srgbClr val="000000"/>
                          </a:solidFill>
                          <a:latin typeface="Arial"/>
                        </a:rPr>
                        <a:t>Finalize Application Interfaces</a:t>
                      </a:r>
                      <a:endParaRPr lang="en-US" sz="2000" dirty="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en-US" sz="2000" b="0" i="0" u="none" strike="noStrike">
                          <a:solidFill>
                            <a:srgbClr val="000000"/>
                          </a:solidFill>
                          <a:latin typeface="Arial"/>
                        </a:rPr>
                        <a:t>4-6</a:t>
                      </a:r>
                      <a:endParaRPr lang="en-US" sz="200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en-US" sz="2000" b="0" i="0" u="none" strike="noStrike" dirty="0">
                          <a:solidFill>
                            <a:srgbClr val="000000"/>
                          </a:solidFill>
                          <a:latin typeface="Arial"/>
                        </a:rPr>
                        <a:t>All</a:t>
                      </a:r>
                      <a:endParaRPr lang="en-US" sz="2000" dirty="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94719">
                <a:tc>
                  <a:txBody>
                    <a:bodyPr/>
                    <a:lstStyle/>
                    <a:p>
                      <a:pPr fontAlgn="t"/>
                      <a:r>
                        <a:rPr lang="en-US" sz="2000" b="0" i="0" u="none" strike="noStrike">
                          <a:solidFill>
                            <a:srgbClr val="000000"/>
                          </a:solidFill>
                          <a:latin typeface="Arial"/>
                        </a:rPr>
                        <a:t>----Computer GUI</a:t>
                      </a:r>
                      <a:endParaRPr lang="en-US" sz="200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en-US" sz="2000" b="0" i="0" u="none" strike="noStrike">
                          <a:solidFill>
                            <a:srgbClr val="000000"/>
                          </a:solidFill>
                          <a:latin typeface="Arial"/>
                        </a:rPr>
                        <a:t>4-6</a:t>
                      </a:r>
                      <a:endParaRPr lang="en-US" sz="200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en-US" sz="2000" b="0" i="0" u="none" strike="noStrike">
                          <a:solidFill>
                            <a:srgbClr val="000000"/>
                          </a:solidFill>
                          <a:latin typeface="Arial"/>
                        </a:rPr>
                        <a:t>Peter</a:t>
                      </a:r>
                      <a:endParaRPr lang="en-US" sz="200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94719">
                <a:tc>
                  <a:txBody>
                    <a:bodyPr/>
                    <a:lstStyle/>
                    <a:p>
                      <a:pPr fontAlgn="t"/>
                      <a:r>
                        <a:rPr lang="en-US" sz="2000" b="0" i="0" u="none" strike="noStrike">
                          <a:solidFill>
                            <a:srgbClr val="000000"/>
                          </a:solidFill>
                          <a:latin typeface="Arial"/>
                        </a:rPr>
                        <a:t>----Android</a:t>
                      </a:r>
                      <a:endParaRPr lang="en-US" sz="200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en-US" sz="2000" b="0" i="0" u="none" strike="noStrike">
                          <a:solidFill>
                            <a:srgbClr val="000000"/>
                          </a:solidFill>
                          <a:latin typeface="Arial"/>
                        </a:rPr>
                        <a:t>4-6</a:t>
                      </a:r>
                      <a:endParaRPr lang="en-US" sz="200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en-US" sz="2000" b="0" i="0" u="none" strike="noStrike">
                          <a:solidFill>
                            <a:srgbClr val="000000"/>
                          </a:solidFill>
                          <a:latin typeface="Arial"/>
                        </a:rPr>
                        <a:t>Adam</a:t>
                      </a:r>
                      <a:endParaRPr lang="en-US" sz="200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94719">
                <a:tc>
                  <a:txBody>
                    <a:bodyPr/>
                    <a:lstStyle/>
                    <a:p>
                      <a:pPr fontAlgn="t"/>
                      <a:r>
                        <a:rPr lang="en-US" sz="2000" b="0" i="0" u="none" strike="noStrike">
                          <a:solidFill>
                            <a:srgbClr val="000000"/>
                          </a:solidFill>
                          <a:latin typeface="Arial"/>
                        </a:rPr>
                        <a:t>----iOS</a:t>
                      </a:r>
                      <a:endParaRPr lang="en-US" sz="200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en-US" sz="2000" b="0" i="0" u="none" strike="noStrike">
                          <a:solidFill>
                            <a:srgbClr val="000000"/>
                          </a:solidFill>
                          <a:latin typeface="Arial"/>
                        </a:rPr>
                        <a:t>4-6</a:t>
                      </a:r>
                      <a:endParaRPr lang="en-US" sz="200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en-US" sz="2000" b="0" i="0" u="none" strike="noStrike">
                          <a:solidFill>
                            <a:srgbClr val="000000"/>
                          </a:solidFill>
                          <a:latin typeface="Arial"/>
                        </a:rPr>
                        <a:t>Vir</a:t>
                      </a:r>
                      <a:endParaRPr lang="en-US" sz="200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94719">
                <a:tc>
                  <a:txBody>
                    <a:bodyPr/>
                    <a:lstStyle/>
                    <a:p>
                      <a:pPr fontAlgn="t"/>
                      <a:r>
                        <a:rPr lang="en-US" sz="2000" b="0" i="0" u="none" strike="noStrike" dirty="0">
                          <a:solidFill>
                            <a:srgbClr val="000000"/>
                          </a:solidFill>
                          <a:latin typeface="Arial"/>
                        </a:rPr>
                        <a:t>Polish/Touch-up</a:t>
                      </a:r>
                      <a:endParaRPr lang="en-US" sz="2000" dirty="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en-US" sz="2000" b="0" i="0" u="none" strike="noStrike">
                          <a:solidFill>
                            <a:srgbClr val="000000"/>
                          </a:solidFill>
                          <a:latin typeface="Arial"/>
                        </a:rPr>
                        <a:t>7-8</a:t>
                      </a:r>
                      <a:endParaRPr lang="en-US" sz="200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en-US" sz="2000" b="0" i="0" u="none" strike="noStrike">
                          <a:solidFill>
                            <a:srgbClr val="000000"/>
                          </a:solidFill>
                          <a:latin typeface="Arial"/>
                        </a:rPr>
                        <a:t>All</a:t>
                      </a:r>
                      <a:endParaRPr lang="en-US" sz="200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1338">
                <a:tc>
                  <a:txBody>
                    <a:bodyPr/>
                    <a:lstStyle/>
                    <a:p>
                      <a:pPr fontAlgn="t"/>
                      <a:r>
                        <a:rPr lang="en-US" sz="2000" b="0" i="0" u="none" strike="noStrike">
                          <a:solidFill>
                            <a:srgbClr val="000000"/>
                          </a:solidFill>
                          <a:latin typeface="Arial"/>
                        </a:rPr>
                        <a:t>Projected Deadline for Project Completion</a:t>
                      </a:r>
                      <a:endParaRPr lang="en-US" sz="200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en-US" sz="2000" b="0" i="0" u="none" strike="noStrike">
                          <a:solidFill>
                            <a:srgbClr val="000000"/>
                          </a:solidFill>
                          <a:latin typeface="Arial"/>
                        </a:rPr>
                        <a:t>8</a:t>
                      </a:r>
                      <a:endParaRPr lang="en-US" sz="200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en-US" sz="2000" b="0" i="0" u="none" strike="noStrike">
                          <a:solidFill>
                            <a:srgbClr val="000000"/>
                          </a:solidFill>
                          <a:latin typeface="Arial"/>
                        </a:rPr>
                        <a:t>All</a:t>
                      </a:r>
                      <a:endParaRPr lang="en-US" sz="200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716879">
                <a:tc>
                  <a:txBody>
                    <a:bodyPr/>
                    <a:lstStyle/>
                    <a:p>
                      <a:pPr fontAlgn="t"/>
                      <a:r>
                        <a:rPr lang="en-US" sz="2000" b="0" i="0" u="none" strike="noStrike" dirty="0">
                          <a:solidFill>
                            <a:srgbClr val="000000"/>
                          </a:solidFill>
                          <a:latin typeface="Arial"/>
                        </a:rPr>
                        <a:t>Integration Testing/Debugging/Schedule Slip</a:t>
                      </a:r>
                      <a:endParaRPr lang="en-US" sz="2000" dirty="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en-US" sz="2000" b="0" i="0" u="none" strike="noStrike">
                          <a:solidFill>
                            <a:srgbClr val="000000"/>
                          </a:solidFill>
                          <a:latin typeface="Arial"/>
                        </a:rPr>
                        <a:t>9-16</a:t>
                      </a:r>
                      <a:endParaRPr lang="en-US" sz="200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en-US" sz="2000" b="0" i="0" u="none" strike="noStrike">
                          <a:solidFill>
                            <a:srgbClr val="000000"/>
                          </a:solidFill>
                          <a:latin typeface="Arial"/>
                        </a:rPr>
                        <a:t>All</a:t>
                      </a:r>
                      <a:endParaRPr lang="en-US" sz="200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94719">
                <a:tc>
                  <a:txBody>
                    <a:bodyPr/>
                    <a:lstStyle/>
                    <a:p>
                      <a:pPr fontAlgn="t"/>
                      <a:r>
                        <a:rPr lang="en-US" sz="2000" b="0" i="0" u="none" strike="noStrike" dirty="0">
                          <a:solidFill>
                            <a:srgbClr val="000000"/>
                          </a:solidFill>
                          <a:latin typeface="Arial"/>
                        </a:rPr>
                        <a:t>External Testing (Space Probe)</a:t>
                      </a:r>
                      <a:endParaRPr lang="en-US" sz="2000" dirty="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en-US" sz="2000" b="0" i="0" u="none" strike="noStrike">
                          <a:solidFill>
                            <a:srgbClr val="000000"/>
                          </a:solidFill>
                          <a:latin typeface="Arial"/>
                        </a:rPr>
                        <a:t>11-16</a:t>
                      </a:r>
                      <a:endParaRPr lang="en-US" sz="200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en-US" sz="2000" b="0" i="0" u="none" strike="noStrike">
                          <a:solidFill>
                            <a:srgbClr val="000000"/>
                          </a:solidFill>
                          <a:latin typeface="Arial"/>
                        </a:rPr>
                        <a:t>All</a:t>
                      </a:r>
                      <a:endParaRPr lang="en-US" sz="200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94719">
                <a:tc>
                  <a:txBody>
                    <a:bodyPr/>
                    <a:lstStyle/>
                    <a:p>
                      <a:pPr fontAlgn="t"/>
                      <a:r>
                        <a:rPr lang="en-US" sz="2000" b="0" i="0" u="none" strike="noStrike">
                          <a:solidFill>
                            <a:srgbClr val="000000"/>
                          </a:solidFill>
                          <a:latin typeface="Arial"/>
                        </a:rPr>
                        <a:t>Finalize documentation</a:t>
                      </a:r>
                      <a:endParaRPr lang="en-US" sz="200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en-US" sz="2000" b="0" i="0" u="none" strike="noStrike">
                          <a:solidFill>
                            <a:srgbClr val="000000"/>
                          </a:solidFill>
                          <a:latin typeface="Arial"/>
                        </a:rPr>
                        <a:t>15-16</a:t>
                      </a:r>
                      <a:endParaRPr lang="en-US" sz="200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en-US" sz="2000" b="0" i="0" u="none" strike="noStrike">
                          <a:solidFill>
                            <a:srgbClr val="000000"/>
                          </a:solidFill>
                          <a:latin typeface="Arial"/>
                        </a:rPr>
                        <a:t>All</a:t>
                      </a:r>
                      <a:endParaRPr lang="en-US" sz="200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94719">
                <a:tc>
                  <a:txBody>
                    <a:bodyPr/>
                    <a:lstStyle/>
                    <a:p>
                      <a:pPr fontAlgn="t"/>
                      <a:r>
                        <a:rPr lang="en-US" sz="2000" b="1" i="0" u="none" strike="noStrike" dirty="0">
                          <a:solidFill>
                            <a:srgbClr val="000000"/>
                          </a:solidFill>
                          <a:latin typeface="Arial"/>
                        </a:rPr>
                        <a:t>Final Presentation </a:t>
                      </a:r>
                      <a:endParaRPr lang="en-US" sz="2000" dirty="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en-US" sz="2000" b="0" i="0" u="none" strike="noStrike">
                          <a:solidFill>
                            <a:srgbClr val="000000"/>
                          </a:solidFill>
                          <a:latin typeface="Arial"/>
                        </a:rPr>
                        <a:t>16</a:t>
                      </a:r>
                      <a:endParaRPr lang="en-US" sz="200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en-US" sz="2000" b="0" i="0" u="none" strike="noStrike" dirty="0">
                          <a:solidFill>
                            <a:srgbClr val="000000"/>
                          </a:solidFill>
                          <a:latin typeface="Arial"/>
                        </a:rPr>
                        <a:t>All</a:t>
                      </a:r>
                      <a:endParaRPr lang="en-US" sz="2000" dirty="0"/>
                    </a:p>
                  </a:txBody>
                  <a:tcPr marL="34324" marR="34324" marT="34324" marB="3432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Budget</a:t>
            </a:r>
            <a:endParaRPr lang="en-US" dirty="0"/>
          </a:p>
        </p:txBody>
      </p:sp>
      <p:sp>
        <p:nvSpPr>
          <p:cNvPr id="4" name="Text Placeholder 2"/>
          <p:cNvSpPr txBox="1">
            <a:spLocks/>
          </p:cNvSpPr>
          <p:nvPr/>
        </p:nvSpPr>
        <p:spPr>
          <a:xfrm>
            <a:off x="228600" y="1676400"/>
            <a:ext cx="8555736" cy="4876800"/>
          </a:xfrm>
          <a:prstGeom prst="rect">
            <a:avLst/>
          </a:prstGeom>
        </p:spPr>
        <p:txBody>
          <a:bodyPr vert="horz" lIns="54864" tIns="91440" rtlCol="0">
            <a:normAutofit fontScale="62500" lnSpcReduction="20000"/>
          </a:bodyPr>
          <a:lstStyle/>
          <a:p>
            <a:pPr marL="438912" marR="0" lvl="0" indent="-320040" algn="l" defTabSz="914400" rtl="0" eaLnBrk="1" fontAlgn="auto" latinLnBrk="0" hangingPunct="1">
              <a:lnSpc>
                <a:spcPct val="100000"/>
              </a:lnSpc>
              <a:spcBef>
                <a:spcPts val="0"/>
              </a:spcBef>
              <a:spcAft>
                <a:spcPts val="0"/>
              </a:spcAft>
              <a:buClr>
                <a:schemeClr val="accent1"/>
              </a:buClr>
              <a:buSzPct val="80000"/>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Total budget: $1000</a:t>
            </a:r>
          </a:p>
          <a:p>
            <a:pPr marL="438912" marR="0" lvl="0" indent="-320040" algn="l" defTabSz="914400" rtl="0" eaLnBrk="1" fontAlgn="auto" latinLnBrk="0" hangingPunct="1">
              <a:lnSpc>
                <a:spcPct val="100000"/>
              </a:lnSpc>
              <a:spcBef>
                <a:spcPts val="0"/>
              </a:spcBef>
              <a:spcAft>
                <a:spcPts val="0"/>
              </a:spcAft>
              <a:buClr>
                <a:schemeClr val="accent1"/>
              </a:buClr>
              <a:buSzPct val="80000"/>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Purchases:</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RFID Reader</a:t>
            </a:r>
          </a:p>
          <a:p>
            <a:pPr marL="996696" marR="0" lvl="2" indent="-228600" algn="l" defTabSz="914400" rtl="0" eaLnBrk="1" fontAlgn="auto" latinLnBrk="0" hangingPunct="1">
              <a:lnSpc>
                <a:spcPct val="100000"/>
              </a:lnSpc>
              <a:spcBef>
                <a:spcPct val="20000"/>
              </a:spcBef>
              <a:spcAft>
                <a:spcPts val="0"/>
              </a:spcAft>
              <a:buClr>
                <a:schemeClr val="accent3"/>
              </a:buClr>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Retail: $800</a:t>
            </a:r>
          </a:p>
          <a:p>
            <a:pPr marL="996696" marR="0" lvl="2" indent="-228600" algn="l" defTabSz="914400" rtl="0" eaLnBrk="1" fontAlgn="auto" latinLnBrk="0" hangingPunct="1">
              <a:lnSpc>
                <a:spcPct val="100000"/>
              </a:lnSpc>
              <a:spcBef>
                <a:spcPct val="20000"/>
              </a:spcBef>
              <a:spcAft>
                <a:spcPts val="0"/>
              </a:spcAft>
              <a:buClr>
                <a:schemeClr val="accent3"/>
              </a:buClr>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Acquired:  $0 (substitute for “production” item due to price and immediate availability)</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RFID Tags:</a:t>
            </a:r>
          </a:p>
          <a:p>
            <a:pPr marL="996696" marR="0" lvl="2" indent="-228600" algn="l" defTabSz="914400" rtl="0" eaLnBrk="1" fontAlgn="auto" latinLnBrk="0" hangingPunct="1">
              <a:lnSpc>
                <a:spcPct val="100000"/>
              </a:lnSpc>
              <a:spcBef>
                <a:spcPct val="20000"/>
              </a:spcBef>
              <a:spcAft>
                <a:spcPts val="0"/>
              </a:spcAft>
              <a:buClr>
                <a:schemeClr val="accent3"/>
              </a:buClr>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Retail:  $40 - $90</a:t>
            </a:r>
          </a:p>
          <a:p>
            <a:pPr marL="996696" marR="0" lvl="2" indent="-228600" algn="l" defTabSz="914400" rtl="0" eaLnBrk="1" fontAlgn="auto" latinLnBrk="0" hangingPunct="1">
              <a:lnSpc>
                <a:spcPct val="100000"/>
              </a:lnSpc>
              <a:spcBef>
                <a:spcPct val="20000"/>
              </a:spcBef>
              <a:spcAft>
                <a:spcPts val="0"/>
              </a:spcAft>
              <a:buClr>
                <a:schemeClr val="accent3"/>
              </a:buClr>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Acquired: $0 (substitute for “production” item due to price and immediate availability)</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Computer to act as system server:</a:t>
            </a:r>
          </a:p>
          <a:p>
            <a:pPr marL="996696" marR="0" lvl="2" indent="-228600" algn="l" defTabSz="914400" rtl="0" eaLnBrk="1" fontAlgn="auto" latinLnBrk="0" hangingPunct="1">
              <a:lnSpc>
                <a:spcPct val="100000"/>
              </a:lnSpc>
              <a:spcBef>
                <a:spcPct val="20000"/>
              </a:spcBef>
              <a:spcAft>
                <a:spcPts val="0"/>
              </a:spcAft>
              <a:buClr>
                <a:schemeClr val="accent3"/>
              </a:buClr>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Retail:  $300 - $1000</a:t>
            </a:r>
          </a:p>
          <a:p>
            <a:pPr marL="996696" marR="0" lvl="2" indent="-228600" algn="l" defTabSz="914400" rtl="0" eaLnBrk="1" fontAlgn="auto" latinLnBrk="0" hangingPunct="1">
              <a:lnSpc>
                <a:spcPct val="100000"/>
              </a:lnSpc>
              <a:spcBef>
                <a:spcPct val="20000"/>
              </a:spcBef>
              <a:spcAft>
                <a:spcPts val="0"/>
              </a:spcAft>
              <a:buClr>
                <a:schemeClr val="accent3"/>
              </a:buClr>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Acquired:  $0 (</a:t>
            </a:r>
            <a:r>
              <a:rPr kumimoji="0" lang="en-US" sz="2400" b="0" i="0" u="none" strike="noStrike" kern="1200" cap="none" spc="0" normalizeH="0" baseline="0" noProof="0" dirty="0" err="1" smtClean="0">
                <a:ln>
                  <a:noFill/>
                </a:ln>
                <a:solidFill>
                  <a:schemeClr val="tx1"/>
                </a:solidFill>
                <a:effectLst/>
                <a:uLnTx/>
                <a:uFillTx/>
                <a:latin typeface="+mn-lt"/>
                <a:ea typeface="+mn-ea"/>
                <a:cs typeface="+mn-cs"/>
              </a:rPr>
              <a:t>Vir’s</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old windows based laptop converted to Unix server for duration of design project)</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Android </a:t>
            </a:r>
            <a:r>
              <a:rPr kumimoji="0" lang="en-US" sz="2800" b="0" i="0" u="none" strike="noStrike" kern="1200" cap="none" spc="0" normalizeH="0" baseline="0" noProof="0" dirty="0" err="1" smtClean="0">
                <a:ln>
                  <a:noFill/>
                </a:ln>
                <a:solidFill>
                  <a:schemeClr val="tx1"/>
                </a:solidFill>
                <a:effectLst/>
                <a:uLnTx/>
                <a:uFillTx/>
                <a:latin typeface="+mn-lt"/>
                <a:ea typeface="+mn-ea"/>
                <a:cs typeface="+mn-cs"/>
              </a:rPr>
              <a:t>smartphone</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 for app development:</a:t>
            </a:r>
          </a:p>
          <a:p>
            <a:pPr marL="996696" marR="0" lvl="2" indent="-228600" algn="l" defTabSz="914400" rtl="0" eaLnBrk="1" fontAlgn="auto" latinLnBrk="0" hangingPunct="1">
              <a:lnSpc>
                <a:spcPct val="100000"/>
              </a:lnSpc>
              <a:spcBef>
                <a:spcPct val="20000"/>
              </a:spcBef>
              <a:spcAft>
                <a:spcPts val="0"/>
              </a:spcAft>
              <a:buClr>
                <a:schemeClr val="accent3"/>
              </a:buClr>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Retail:  $70 - $600</a:t>
            </a:r>
          </a:p>
          <a:p>
            <a:pPr marL="996696" marR="0" lvl="2" indent="-228600" algn="l" defTabSz="914400" rtl="0" eaLnBrk="1" fontAlgn="auto" latinLnBrk="0" hangingPunct="1">
              <a:lnSpc>
                <a:spcPct val="100000"/>
              </a:lnSpc>
              <a:spcBef>
                <a:spcPct val="20000"/>
              </a:spcBef>
              <a:spcAft>
                <a:spcPts val="0"/>
              </a:spcAft>
              <a:buClr>
                <a:schemeClr val="accent3"/>
              </a:buClr>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Acquired:  $0 (Adam’s phone)</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err="1" smtClean="0">
                <a:ln>
                  <a:noFill/>
                </a:ln>
                <a:solidFill>
                  <a:schemeClr val="tx1"/>
                </a:solidFill>
                <a:effectLst/>
                <a:uLnTx/>
                <a:uFillTx/>
                <a:latin typeface="+mn-lt"/>
                <a:ea typeface="+mn-ea"/>
                <a:cs typeface="+mn-cs"/>
              </a:rPr>
              <a:t>Iphone</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2800" b="0" i="0" u="none" strike="noStrike" kern="1200" cap="none" spc="0" normalizeH="0" baseline="0" noProof="0" dirty="0" err="1" smtClean="0">
                <a:ln>
                  <a:noFill/>
                </a:ln>
                <a:solidFill>
                  <a:schemeClr val="tx1"/>
                </a:solidFill>
                <a:effectLst/>
                <a:uLnTx/>
                <a:uFillTx/>
                <a:latin typeface="+mn-lt"/>
                <a:ea typeface="+mn-ea"/>
                <a:cs typeface="+mn-cs"/>
              </a:rPr>
              <a:t>smartphone</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 for app development:</a:t>
            </a:r>
          </a:p>
          <a:p>
            <a:pPr marL="996696" marR="0" lvl="2" indent="-228600" algn="l" defTabSz="914400" rtl="0" eaLnBrk="1" fontAlgn="auto" latinLnBrk="0" hangingPunct="1">
              <a:lnSpc>
                <a:spcPct val="100000"/>
              </a:lnSpc>
              <a:spcBef>
                <a:spcPct val="20000"/>
              </a:spcBef>
              <a:spcAft>
                <a:spcPts val="0"/>
              </a:spcAft>
              <a:buClr>
                <a:schemeClr val="accent3"/>
              </a:buClr>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Retail:  $200 - $500</a:t>
            </a:r>
          </a:p>
          <a:p>
            <a:pPr marL="996696" marR="0" lvl="2" indent="-228600" algn="l" defTabSz="914400" rtl="0" eaLnBrk="1" fontAlgn="auto" latinLnBrk="0" hangingPunct="1">
              <a:lnSpc>
                <a:spcPct val="100000"/>
              </a:lnSpc>
              <a:spcBef>
                <a:spcPct val="20000"/>
              </a:spcBef>
              <a:spcAft>
                <a:spcPts val="0"/>
              </a:spcAft>
              <a:buClr>
                <a:schemeClr val="accent3"/>
              </a:buClr>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Acquired:  $0 (</a:t>
            </a:r>
            <a:r>
              <a:rPr kumimoji="0" lang="en-US" sz="2400" b="0" i="0" u="none" strike="noStrike" kern="1200" cap="none" spc="0" normalizeH="0" baseline="0" noProof="0" dirty="0" err="1" smtClean="0">
                <a:ln>
                  <a:noFill/>
                </a:ln>
                <a:solidFill>
                  <a:schemeClr val="tx1"/>
                </a:solidFill>
                <a:effectLst/>
                <a:uLnTx/>
                <a:uFillTx/>
                <a:latin typeface="+mn-lt"/>
                <a:ea typeface="+mn-ea"/>
                <a:cs typeface="+mn-cs"/>
              </a:rPr>
              <a:t>Vir’s</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phone)</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Text Placeholder 2"/>
          <p:cNvSpPr txBox="1">
            <a:spLocks/>
          </p:cNvSpPr>
          <p:nvPr/>
        </p:nvSpPr>
        <p:spPr>
          <a:xfrm>
            <a:off x="304800" y="1600200"/>
            <a:ext cx="8458200" cy="5257800"/>
          </a:xfrm>
          <a:prstGeom prst="rect">
            <a:avLst/>
          </a:prstGeom>
        </p:spPr>
        <p:txBody>
          <a:bodyPr vert="horz" lIns="54864" tIns="91440" rtlCol="0">
            <a:normAutofit fontScale="25000" lnSpcReduction="20000"/>
          </a:bodyPr>
          <a:lstStyle/>
          <a:p>
            <a:pPr marL="438912" marR="0" lvl="0" indent="-320040" algn="l" defTabSz="914400" rtl="0" eaLnBrk="1" fontAlgn="auto" latinLnBrk="0" hangingPunct="1">
              <a:lnSpc>
                <a:spcPct val="120000"/>
              </a:lnSpc>
              <a:spcBef>
                <a:spcPts val="0"/>
              </a:spcBef>
              <a:spcAft>
                <a:spcPts val="0"/>
              </a:spcAft>
              <a:buClr>
                <a:schemeClr val="accent1"/>
              </a:buClr>
              <a:buSzPct val="80000"/>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5600" b="0" i="0" u="none" strike="noStrike" kern="1200" cap="none" spc="0" normalizeH="0" baseline="0" noProof="0" dirty="0" smtClean="0">
                <a:ln>
                  <a:noFill/>
                </a:ln>
                <a:solidFill>
                  <a:schemeClr val="tx1"/>
                </a:solidFill>
                <a:effectLst/>
                <a:uLnTx/>
                <a:uFillTx/>
                <a:latin typeface="+mn-lt"/>
                <a:ea typeface="+mn-ea"/>
                <a:cs typeface="+mn-cs"/>
              </a:rPr>
              <a:t>The project is a monitoring device utilizing RFID technology specifically designed for hospital nursery</a:t>
            </a:r>
            <a:r>
              <a:rPr kumimoji="0" lang="en-US" sz="5600" b="0" i="0" u="none" strike="noStrike" kern="1200" cap="none" spc="0" normalizeH="0" noProof="0" dirty="0" smtClean="0">
                <a:ln>
                  <a:noFill/>
                </a:ln>
                <a:solidFill>
                  <a:schemeClr val="tx1"/>
                </a:solidFill>
                <a:effectLst/>
                <a:uLnTx/>
                <a:uFillTx/>
                <a:latin typeface="+mn-lt"/>
                <a:ea typeface="+mn-ea"/>
                <a:cs typeface="+mn-cs"/>
              </a:rPr>
              <a:t> </a:t>
            </a:r>
            <a:r>
              <a:rPr kumimoji="0" lang="en-US" sz="5600" b="0" i="0" u="none" strike="noStrike" kern="1200" cap="none" spc="0" normalizeH="0" baseline="0" noProof="0" dirty="0" smtClean="0">
                <a:ln>
                  <a:noFill/>
                </a:ln>
                <a:solidFill>
                  <a:schemeClr val="tx1"/>
                </a:solidFill>
                <a:effectLst/>
                <a:uLnTx/>
                <a:uFillTx/>
                <a:latin typeface="+mn-lt"/>
                <a:ea typeface="+mn-ea"/>
                <a:cs typeface="+mn-cs"/>
              </a:rPr>
              <a:t>facilities to facilitate the accurate tracking of infants under their care at all times to prevent abductions/keep order. The system will communicate current information through a computer terminal GUI to one or multiple smart phones (</a:t>
            </a:r>
            <a:r>
              <a:rPr kumimoji="0" lang="en-US" sz="5600" b="0" i="0" u="none" strike="noStrike" kern="1200" cap="none" spc="0" normalizeH="0" baseline="0" noProof="0" dirty="0" err="1" smtClean="0">
                <a:ln>
                  <a:noFill/>
                </a:ln>
                <a:solidFill>
                  <a:schemeClr val="tx1"/>
                </a:solidFill>
                <a:effectLst/>
                <a:uLnTx/>
                <a:uFillTx/>
                <a:latin typeface="+mn-lt"/>
                <a:ea typeface="+mn-ea"/>
                <a:cs typeface="+mn-cs"/>
              </a:rPr>
              <a:t>iOS</a:t>
            </a:r>
            <a:r>
              <a:rPr kumimoji="0" lang="en-US" sz="5600" b="0" i="0" u="none" strike="noStrike" kern="1200" cap="none" spc="0" normalizeH="0" baseline="0" noProof="0" dirty="0" smtClean="0">
                <a:ln>
                  <a:noFill/>
                </a:ln>
                <a:solidFill>
                  <a:schemeClr val="tx1"/>
                </a:solidFill>
                <a:effectLst/>
                <a:uLnTx/>
                <a:uFillTx/>
                <a:latin typeface="+mn-lt"/>
                <a:ea typeface="+mn-ea"/>
                <a:cs typeface="+mn-cs"/>
              </a:rPr>
              <a:t>/Android) along with sending out automatic email notifications to registered addresses, and sounding alarms when triggered.  In detail, the device will:</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
            </a:r>
            <a:br>
              <a:rPr kumimoji="0" lang="en-US" sz="3200" b="0" i="0" u="none" strike="noStrike" kern="1200" cap="none" spc="0" normalizeH="0" baseline="0" noProof="0" dirty="0" smtClean="0">
                <a:ln>
                  <a:noFill/>
                </a:ln>
                <a:solidFill>
                  <a:schemeClr val="tx1"/>
                </a:solidFill>
                <a:effectLst/>
                <a:uLnTx/>
                <a:uFillTx/>
                <a:latin typeface="+mn-lt"/>
                <a:ea typeface="+mn-ea"/>
                <a:cs typeface="+mn-cs"/>
              </a:rPr>
            </a:br>
            <a:endParaRPr lang="en-US" sz="3200" dirty="0" smtClean="0"/>
          </a:p>
          <a:p>
            <a:pPr marL="633222" marR="0" lvl="0" indent="-514350" algn="l" defTabSz="914400" rtl="0" eaLnBrk="1" fontAlgn="auto" latinLnBrk="0" hangingPunct="1">
              <a:lnSpc>
                <a:spcPct val="170000"/>
              </a:lnSpc>
              <a:spcBef>
                <a:spcPts val="0"/>
              </a:spcBef>
              <a:spcAft>
                <a:spcPts val="0"/>
              </a:spcAft>
              <a:buSzPct val="80000"/>
              <a:buFont typeface="+mj-lt"/>
              <a:buAutoNum type="arabicPeriod"/>
              <a:tabLst/>
              <a:defRPr/>
            </a:pPr>
            <a:r>
              <a:rPr kumimoji="0" lang="en-US" sz="4800" b="0" i="0" u="none" strike="noStrike" kern="1200" cap="none" spc="0" normalizeH="0" baseline="0" noProof="0" dirty="0" smtClean="0">
                <a:ln>
                  <a:noFill/>
                </a:ln>
                <a:solidFill>
                  <a:schemeClr val="tx1"/>
                </a:solidFill>
                <a:effectLst/>
                <a:uLnTx/>
                <a:uFillTx/>
                <a:latin typeface="+mn-lt"/>
                <a:ea typeface="+mn-ea"/>
                <a:cs typeface="+mn-cs"/>
              </a:rPr>
              <a:t>Utilize active RFID cards/wristbands and readers to monitor parents/infants entering/leaving the facility (wristbands/cards are worn/carried by all individuals being monitored).</a:t>
            </a:r>
          </a:p>
          <a:p>
            <a:pPr marL="633222" marR="0" lvl="0" indent="-514350" algn="l" defTabSz="914400" rtl="0" eaLnBrk="1" fontAlgn="auto" latinLnBrk="0" hangingPunct="1">
              <a:lnSpc>
                <a:spcPct val="170000"/>
              </a:lnSpc>
              <a:spcBef>
                <a:spcPts val="0"/>
              </a:spcBef>
              <a:spcAft>
                <a:spcPts val="0"/>
              </a:spcAft>
              <a:buSzPct val="80000"/>
              <a:buFont typeface="+mj-lt"/>
              <a:buAutoNum type="arabicPeriod"/>
              <a:tabLst/>
              <a:defRPr/>
            </a:pPr>
            <a:r>
              <a:rPr kumimoji="0" lang="en-US" sz="4800" b="0" i="0" u="none" strike="noStrike" kern="1200" cap="none" spc="0" normalizeH="0" baseline="0" noProof="0" dirty="0" smtClean="0">
                <a:ln>
                  <a:noFill/>
                </a:ln>
                <a:solidFill>
                  <a:schemeClr val="tx1"/>
                </a:solidFill>
                <a:effectLst/>
                <a:uLnTx/>
                <a:uFillTx/>
                <a:latin typeface="+mn-lt"/>
                <a:ea typeface="+mn-ea"/>
                <a:cs typeface="+mn-cs"/>
              </a:rPr>
              <a:t>To leave with their infant, a guardian must be wearing a matching secure wristband to allow the tracked infant to leave the nursery.  If an individual without a matching wristband tries to retrieve an infant with a different wristband, an automatic alarm will sound indicating security personnel to make their way to the nursery immediately. </a:t>
            </a:r>
          </a:p>
          <a:p>
            <a:pPr marL="633222" marR="0" lvl="0" indent="-514350" algn="l" defTabSz="914400" rtl="0" eaLnBrk="1" fontAlgn="auto" latinLnBrk="0" hangingPunct="1">
              <a:lnSpc>
                <a:spcPct val="170000"/>
              </a:lnSpc>
              <a:spcBef>
                <a:spcPts val="0"/>
              </a:spcBef>
              <a:spcAft>
                <a:spcPts val="0"/>
              </a:spcAft>
              <a:buSzPct val="80000"/>
              <a:buFont typeface="+mj-lt"/>
              <a:buAutoNum type="arabicPeriod"/>
              <a:tabLst/>
              <a:defRPr/>
            </a:pPr>
            <a:r>
              <a:rPr kumimoji="0" lang="en-US" sz="4800" b="0" i="0" u="none" strike="noStrike" kern="1200" cap="none" spc="0" normalizeH="0" baseline="0" noProof="0" dirty="0" smtClean="0">
                <a:ln>
                  <a:noFill/>
                </a:ln>
                <a:solidFill>
                  <a:schemeClr val="tx1"/>
                </a:solidFill>
                <a:effectLst/>
                <a:uLnTx/>
                <a:uFillTx/>
                <a:latin typeface="+mn-lt"/>
                <a:ea typeface="+mn-ea"/>
                <a:cs typeface="+mn-cs"/>
              </a:rPr>
              <a:t>Wristbands are to be color coded as well as having matching IDs. </a:t>
            </a:r>
          </a:p>
          <a:p>
            <a:pPr marL="633222" marR="0" lvl="0" indent="-514350" algn="l" defTabSz="914400" rtl="0" eaLnBrk="1" fontAlgn="auto" latinLnBrk="0" hangingPunct="1">
              <a:lnSpc>
                <a:spcPct val="170000"/>
              </a:lnSpc>
              <a:spcBef>
                <a:spcPts val="0"/>
              </a:spcBef>
              <a:spcAft>
                <a:spcPts val="0"/>
              </a:spcAft>
              <a:buSzPct val="80000"/>
              <a:buFont typeface="+mj-lt"/>
              <a:buAutoNum type="arabicPeriod"/>
              <a:tabLst/>
              <a:defRPr/>
            </a:pPr>
            <a:r>
              <a:rPr kumimoji="0" lang="en-US" sz="4800" b="0" i="0" u="none" strike="noStrike" kern="1200" cap="none" spc="0" normalizeH="0" baseline="0" noProof="0" dirty="0" smtClean="0">
                <a:ln>
                  <a:noFill/>
                </a:ln>
                <a:solidFill>
                  <a:schemeClr val="tx1"/>
                </a:solidFill>
                <a:effectLst/>
                <a:uLnTx/>
                <a:uFillTx/>
                <a:latin typeface="+mn-lt"/>
                <a:ea typeface="+mn-ea"/>
                <a:cs typeface="+mn-cs"/>
              </a:rPr>
              <a:t>Wristbands are to be extremely secure with tamper-proof materials and inner workings.   </a:t>
            </a:r>
          </a:p>
          <a:p>
            <a:pPr marL="633222" marR="0" lvl="0" indent="-514350" algn="l" defTabSz="914400" rtl="0" eaLnBrk="1" fontAlgn="auto" latinLnBrk="0" hangingPunct="1">
              <a:lnSpc>
                <a:spcPct val="170000"/>
              </a:lnSpc>
              <a:spcBef>
                <a:spcPts val="0"/>
              </a:spcBef>
              <a:spcAft>
                <a:spcPts val="0"/>
              </a:spcAft>
              <a:buSzPct val="80000"/>
              <a:buFont typeface="+mj-lt"/>
              <a:buAutoNum type="arabicPeriod"/>
              <a:tabLst/>
              <a:defRPr/>
            </a:pPr>
            <a:r>
              <a:rPr kumimoji="0" lang="en-US" sz="4800" b="0" i="0" u="none" strike="noStrike" kern="1200" cap="none" spc="0" normalizeH="0" baseline="0" noProof="0" dirty="0" smtClean="0">
                <a:ln>
                  <a:noFill/>
                </a:ln>
                <a:solidFill>
                  <a:schemeClr val="tx1"/>
                </a:solidFill>
                <a:effectLst/>
                <a:uLnTx/>
                <a:uFillTx/>
                <a:latin typeface="+mn-lt"/>
                <a:ea typeface="+mn-ea"/>
                <a:cs typeface="+mn-cs"/>
              </a:rPr>
              <a:t>The reader will be attached to a computer where a GUI will indicate individuals currently logged into the system along with the times they entered/left the establishment as well as any time they come into contact with the infant.</a:t>
            </a:r>
          </a:p>
          <a:p>
            <a:pPr marL="633222" marR="0" lvl="0" indent="-514350" algn="l" defTabSz="914400" rtl="0" eaLnBrk="1" fontAlgn="auto" latinLnBrk="0" hangingPunct="1">
              <a:lnSpc>
                <a:spcPct val="170000"/>
              </a:lnSpc>
              <a:spcBef>
                <a:spcPts val="0"/>
              </a:spcBef>
              <a:spcAft>
                <a:spcPts val="0"/>
              </a:spcAft>
              <a:buSzPct val="80000"/>
              <a:buFont typeface="+mj-lt"/>
              <a:buAutoNum type="arabicPeriod"/>
              <a:tabLst/>
              <a:defRPr/>
            </a:pPr>
            <a:r>
              <a:rPr kumimoji="0" lang="en-US" sz="4800" b="0" i="0" u="none" strike="noStrike" kern="1200" cap="none" spc="0" normalizeH="0" baseline="0" noProof="0" dirty="0" smtClean="0">
                <a:ln>
                  <a:noFill/>
                </a:ln>
                <a:solidFill>
                  <a:schemeClr val="tx1"/>
                </a:solidFill>
                <a:effectLst/>
                <a:uLnTx/>
                <a:uFillTx/>
                <a:latin typeface="+mn-lt"/>
                <a:ea typeface="+mn-ea"/>
                <a:cs typeface="+mn-cs"/>
              </a:rPr>
              <a:t>Employees in the nursery will have access to Android/</a:t>
            </a:r>
            <a:r>
              <a:rPr kumimoji="0" lang="en-US" sz="4800" b="0" i="0" u="none" strike="noStrike" kern="1200" cap="none" spc="0" normalizeH="0" baseline="0" noProof="0" dirty="0" err="1" smtClean="0">
                <a:ln>
                  <a:noFill/>
                </a:ln>
                <a:solidFill>
                  <a:schemeClr val="tx1"/>
                </a:solidFill>
                <a:effectLst/>
                <a:uLnTx/>
                <a:uFillTx/>
                <a:latin typeface="+mn-lt"/>
                <a:ea typeface="+mn-ea"/>
                <a:cs typeface="+mn-cs"/>
              </a:rPr>
              <a:t>iOS</a:t>
            </a:r>
            <a:r>
              <a:rPr kumimoji="0" lang="en-US" sz="4800" b="0" i="0" u="none" strike="noStrike" kern="1200" cap="none" spc="0" normalizeH="0" baseline="0" noProof="0" dirty="0" smtClean="0">
                <a:ln>
                  <a:noFill/>
                </a:ln>
                <a:solidFill>
                  <a:schemeClr val="tx1"/>
                </a:solidFill>
                <a:effectLst/>
                <a:uLnTx/>
                <a:uFillTx/>
                <a:latin typeface="+mn-lt"/>
                <a:ea typeface="+mn-ea"/>
                <a:cs typeface="+mn-cs"/>
              </a:rPr>
              <a:t> applications that allow them to have full mobility and control in their hands at all times as well.    </a:t>
            </a:r>
          </a:p>
          <a:p>
            <a:pPr marL="633222" marR="0" lvl="0" indent="-514350" algn="l" defTabSz="914400" rtl="0" eaLnBrk="1" fontAlgn="auto" latinLnBrk="0" hangingPunct="1">
              <a:lnSpc>
                <a:spcPct val="170000"/>
              </a:lnSpc>
              <a:spcBef>
                <a:spcPts val="0"/>
              </a:spcBef>
              <a:spcAft>
                <a:spcPts val="0"/>
              </a:spcAft>
              <a:buSzPct val="80000"/>
              <a:buFont typeface="+mj-lt"/>
              <a:buAutoNum type="arabicPeriod"/>
              <a:tabLst/>
              <a:defRPr/>
            </a:pPr>
            <a:r>
              <a:rPr kumimoji="0" lang="en-US" sz="4800" b="0" i="0" u="none" strike="noStrike" kern="1200" cap="none" spc="0" normalizeH="0" baseline="0" noProof="0" dirty="0" smtClean="0">
                <a:ln>
                  <a:noFill/>
                </a:ln>
                <a:solidFill>
                  <a:schemeClr val="tx1"/>
                </a:solidFill>
                <a:effectLst/>
                <a:uLnTx/>
                <a:uFillTx/>
                <a:latin typeface="+mn-lt"/>
                <a:ea typeface="+mn-ea"/>
                <a:cs typeface="+mn-cs"/>
              </a:rPr>
              <a:t>Parents are to have the option of having complete access to the most current updates of their infant.  </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  </a:t>
            </a:r>
            <a:br>
              <a:rPr kumimoji="0" lang="en-US" sz="3200" b="0" i="0" u="none" strike="noStrike" kern="1200" cap="none" spc="0" normalizeH="0" baseline="0" noProof="0" dirty="0" smtClean="0">
                <a:ln>
                  <a:noFill/>
                </a:ln>
                <a:solidFill>
                  <a:schemeClr val="tx1"/>
                </a:solidFill>
                <a:effectLst/>
                <a:uLnTx/>
                <a:uFillTx/>
                <a:latin typeface="+mn-lt"/>
                <a:ea typeface="+mn-ea"/>
                <a:cs typeface="+mn-cs"/>
              </a:rPr>
            </a:b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Design Considerations: Failure Mechanisms</a:t>
            </a:r>
            <a:endParaRPr lang="en-US" dirty="0"/>
          </a:p>
        </p:txBody>
      </p:sp>
      <p:sp>
        <p:nvSpPr>
          <p:cNvPr id="3" name="TextBox 2"/>
          <p:cNvSpPr txBox="1"/>
          <p:nvPr/>
        </p:nvSpPr>
        <p:spPr>
          <a:xfrm>
            <a:off x="304800" y="1676400"/>
            <a:ext cx="8534400" cy="2308324"/>
          </a:xfrm>
          <a:prstGeom prst="rect">
            <a:avLst/>
          </a:prstGeom>
          <a:noFill/>
        </p:spPr>
        <p:txBody>
          <a:bodyPr wrap="square" rtlCol="0">
            <a:spAutoFit/>
          </a:bodyPr>
          <a:lstStyle/>
          <a:p>
            <a:pPr>
              <a:buFont typeface="Arial" pitchFamily="34" charset="0"/>
              <a:buChar char="•"/>
            </a:pPr>
            <a:r>
              <a:rPr lang="en-US" dirty="0" smtClean="0"/>
              <a:t>In a system designed for security, failing safe is of the utmost importance.</a:t>
            </a:r>
          </a:p>
          <a:p>
            <a:pPr>
              <a:buFont typeface="Arial" pitchFamily="34" charset="0"/>
              <a:buChar char="•"/>
            </a:pPr>
            <a:r>
              <a:rPr lang="en-US" dirty="0" smtClean="0"/>
              <a:t>Thus, certain mechanisms were implemented to prevent system bypass.</a:t>
            </a:r>
          </a:p>
          <a:p>
            <a:pPr lvl="1">
              <a:buFont typeface="Arial" pitchFamily="34" charset="0"/>
              <a:buChar char="•"/>
            </a:pPr>
            <a:r>
              <a:rPr lang="en-US" dirty="0" smtClean="0"/>
              <a:t>Server is housed on a local machine to avoid loss of function due to loss of network connection</a:t>
            </a:r>
          </a:p>
          <a:p>
            <a:pPr lvl="1">
              <a:buFont typeface="Arial" pitchFamily="34" charset="0"/>
              <a:buChar char="•"/>
            </a:pPr>
            <a:r>
              <a:rPr lang="en-US" dirty="0" smtClean="0"/>
              <a:t>Closing of the program requires Administrative authorization</a:t>
            </a:r>
          </a:p>
          <a:p>
            <a:pPr lvl="1">
              <a:buFont typeface="Arial" pitchFamily="34" charset="0"/>
              <a:buChar char="•"/>
            </a:pPr>
            <a:r>
              <a:rPr lang="en-US" dirty="0" smtClean="0"/>
              <a:t>Even if network connection to server is lost, only </a:t>
            </a:r>
            <a:r>
              <a:rPr lang="en-US" dirty="0" err="1" smtClean="0"/>
              <a:t>smartphone</a:t>
            </a:r>
            <a:r>
              <a:rPr lang="en-US" dirty="0" smtClean="0"/>
              <a:t> and remote interfaces are cut-off.  When this occurs, alerts will pop up upon failure to check server for scheduled information updates every z seconds.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Design Considerations: Ease of Use</a:t>
            </a:r>
            <a:endParaRPr lang="en-US" dirty="0"/>
          </a:p>
        </p:txBody>
      </p:sp>
      <p:sp>
        <p:nvSpPr>
          <p:cNvPr id="3" name="TextBox 2"/>
          <p:cNvSpPr txBox="1"/>
          <p:nvPr/>
        </p:nvSpPr>
        <p:spPr>
          <a:xfrm>
            <a:off x="304800" y="1676400"/>
            <a:ext cx="8534400" cy="2031325"/>
          </a:xfrm>
          <a:prstGeom prst="rect">
            <a:avLst/>
          </a:prstGeom>
          <a:noFill/>
        </p:spPr>
        <p:txBody>
          <a:bodyPr wrap="square" rtlCol="0">
            <a:spAutoFit/>
          </a:bodyPr>
          <a:lstStyle/>
          <a:p>
            <a:r>
              <a:rPr lang="en-US" dirty="0" smtClean="0"/>
              <a:t>In a system meant for multiple target applications, the system’s ease of use will be one of its greatest appeals to a large number of potential users.</a:t>
            </a:r>
          </a:p>
          <a:p>
            <a:endParaRPr lang="en-US" dirty="0" smtClean="0"/>
          </a:p>
          <a:p>
            <a:pPr>
              <a:buFont typeface="Arial" pitchFamily="34" charset="0"/>
              <a:buChar char="•"/>
            </a:pPr>
            <a:r>
              <a:rPr lang="en-US" dirty="0" smtClean="0"/>
              <a:t>Keeping this in mind, the user interfaces, as you will see, have been designed such that a new user can become familiar enough with the system, and feel confident in their abilities in as few as 5 minutes, even without formal training.</a:t>
            </a:r>
          </a:p>
          <a:p>
            <a:pPr>
              <a:buFont typeface="Arial" pitchFamily="34" charset="0"/>
              <a:buChar char="•"/>
            </a:pPr>
            <a:r>
              <a:rPr lang="en-US" dirty="0" smtClean="0"/>
              <a:t>Detailed button labels and streamlined windows all add to the system’s ease of use.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Design Considerations: Product Adaptability</a:t>
            </a:r>
            <a:endParaRPr lang="en-US" dirty="0"/>
          </a:p>
        </p:txBody>
      </p:sp>
      <p:sp>
        <p:nvSpPr>
          <p:cNvPr id="3" name="TextBox 2"/>
          <p:cNvSpPr txBox="1"/>
          <p:nvPr/>
        </p:nvSpPr>
        <p:spPr>
          <a:xfrm>
            <a:off x="304800" y="1676400"/>
            <a:ext cx="8534400" cy="2585323"/>
          </a:xfrm>
          <a:prstGeom prst="rect">
            <a:avLst/>
          </a:prstGeom>
          <a:noFill/>
        </p:spPr>
        <p:txBody>
          <a:bodyPr wrap="square" rtlCol="0">
            <a:spAutoFit/>
          </a:bodyPr>
          <a:lstStyle/>
          <a:p>
            <a:r>
              <a:rPr lang="en-US" dirty="0" smtClean="0"/>
              <a:t>In a system designed for multiple target applications, the adaptability of the software and hardware to customer needs are among the product’s greatest selling points.</a:t>
            </a:r>
          </a:p>
          <a:p>
            <a:endParaRPr lang="en-US" dirty="0" smtClean="0"/>
          </a:p>
          <a:p>
            <a:pPr>
              <a:buFont typeface="Arial" pitchFamily="34" charset="0"/>
              <a:buChar char="•"/>
            </a:pPr>
            <a:r>
              <a:rPr lang="en-US" dirty="0" smtClean="0"/>
              <a:t>Button labels, window names, and additional security options, such as dual password alarm clears, can be reconfigured before shipment.</a:t>
            </a:r>
          </a:p>
          <a:p>
            <a:pPr>
              <a:buFont typeface="Arial" pitchFamily="34" charset="0"/>
              <a:buChar char="•"/>
            </a:pPr>
            <a:r>
              <a:rPr lang="en-US" dirty="0" smtClean="0"/>
              <a:t>Back-end functionality and hardware commands can be recoded to accept alternate or multiple RFID readers.</a:t>
            </a:r>
          </a:p>
          <a:p>
            <a:pPr>
              <a:buFont typeface="Arial" pitchFamily="34" charset="0"/>
              <a:buChar char="•"/>
            </a:pPr>
            <a:r>
              <a:rPr lang="en-US" dirty="0" smtClean="0"/>
              <a:t>The types of RFID readers, and the alarm flag settings can also be reconfigured based on the customer’s needs.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Design Considerations: Cost of System Expansion</a:t>
            </a:r>
            <a:endParaRPr lang="en-US" dirty="0"/>
          </a:p>
        </p:txBody>
      </p:sp>
      <p:sp>
        <p:nvSpPr>
          <p:cNvPr id="3" name="TextBox 2"/>
          <p:cNvSpPr txBox="1"/>
          <p:nvPr/>
        </p:nvSpPr>
        <p:spPr>
          <a:xfrm>
            <a:off x="304800" y="1676400"/>
            <a:ext cx="8534400" cy="2862322"/>
          </a:xfrm>
          <a:prstGeom prst="rect">
            <a:avLst/>
          </a:prstGeom>
          <a:noFill/>
        </p:spPr>
        <p:txBody>
          <a:bodyPr wrap="square" rtlCol="0">
            <a:spAutoFit/>
          </a:bodyPr>
          <a:lstStyle/>
          <a:p>
            <a:r>
              <a:rPr lang="en-US" dirty="0" smtClean="0"/>
              <a:t>In a system designed for a number of applications, especially in areas such as healthcare where business expansion is likely, the cost of expanding a system such as this is critical in their considerations on whether this product will fit their needs.</a:t>
            </a:r>
          </a:p>
          <a:p>
            <a:endParaRPr lang="en-US" dirty="0" smtClean="0"/>
          </a:p>
          <a:p>
            <a:pPr>
              <a:buFont typeface="Arial" pitchFamily="34" charset="0"/>
              <a:buChar char="•"/>
            </a:pPr>
            <a:r>
              <a:rPr lang="en-US" dirty="0" smtClean="0"/>
              <a:t>With the ability of the system software to work with a number of RFID readers, the main cost of expansion would be the hardware itself (readers and corresponding tags), rather than rewriting all the interfaces as their modular nature lends itself well to expansion.</a:t>
            </a:r>
          </a:p>
          <a:p>
            <a:pPr>
              <a:buFont typeface="Arial" pitchFamily="34" charset="0"/>
              <a:buChar char="•"/>
            </a:pPr>
            <a:r>
              <a:rPr lang="en-US" dirty="0" smtClean="0"/>
              <a:t>Due to this modular nature, purchasing an updated software package to work with the expanded hardware would be a minimal cost.</a:t>
            </a:r>
          </a:p>
          <a:p>
            <a:pPr>
              <a:buFont typeface="Arial" pitchFamily="34" charset="0"/>
              <a:buChar char="•"/>
            </a:pPr>
            <a:endParaRPr lang="en-US" dirty="0" smtClean="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613</TotalTime>
  <Words>2266</Words>
  <Application>Microsoft Office PowerPoint</Application>
  <PresentationFormat>On-screen Show (4:3)</PresentationFormat>
  <Paragraphs>256</Paragraphs>
  <Slides>55</Slides>
  <Notes>0</Notes>
  <HiddenSlides>0</HiddenSlides>
  <MMClips>0</MMClips>
  <ScaleCrop>false</ScaleCrop>
  <HeadingPairs>
    <vt:vector size="4" baseType="variant">
      <vt:variant>
        <vt:lpstr>Theme</vt:lpstr>
      </vt:variant>
      <vt:variant>
        <vt:i4>1</vt:i4>
      </vt:variant>
      <vt:variant>
        <vt:lpstr>Slide Titles</vt:lpstr>
      </vt:variant>
      <vt:variant>
        <vt:i4>55</vt:i4>
      </vt:variant>
    </vt:vector>
  </HeadingPairs>
  <TitlesOfParts>
    <vt:vector size="56" baseType="lpstr">
      <vt:lpstr>Module</vt:lpstr>
      <vt:lpstr>Human Tracking and Location: Progress and Status Report</vt:lpstr>
      <vt:lpstr>Introduction</vt:lpstr>
      <vt:lpstr>Requirements</vt:lpstr>
      <vt:lpstr>Technical Content</vt:lpstr>
      <vt:lpstr>Design Considerations</vt:lpstr>
      <vt:lpstr>Design Considerations: Failure Mechanisms</vt:lpstr>
      <vt:lpstr>Design Considerations: Ease of Use</vt:lpstr>
      <vt:lpstr>Design Considerations: Product Adaptability</vt:lpstr>
      <vt:lpstr>Design Considerations: Cost of System Expansion</vt:lpstr>
      <vt:lpstr>Methods: Tag Interactions</vt:lpstr>
      <vt:lpstr>Methods: Reduction of False Alarms</vt:lpstr>
      <vt:lpstr>Concept Overview: Hardware</vt:lpstr>
      <vt:lpstr>Concept Overview: Software</vt:lpstr>
      <vt:lpstr>Concept Overview: Software</vt:lpstr>
      <vt:lpstr>Current Design</vt:lpstr>
      <vt:lpstr>Server Structure</vt:lpstr>
      <vt:lpstr>API/PHP function calls</vt:lpstr>
      <vt:lpstr>RFID Reader Backend Interfaces</vt:lpstr>
      <vt:lpstr>Terminal Backend Interfaces</vt:lpstr>
      <vt:lpstr>Project Status</vt:lpstr>
      <vt:lpstr>iOS/Android Front-end Interfaces</vt:lpstr>
      <vt:lpstr>iOS/Android Front-end Interfaces</vt:lpstr>
      <vt:lpstr>iOS/Android Front-end Interfaces</vt:lpstr>
      <vt:lpstr>iOS/Android Front-end Interfaces</vt:lpstr>
      <vt:lpstr>iOS/Android Front-end Interfaces</vt:lpstr>
      <vt:lpstr>iOS/Android Front-end Interfaces</vt:lpstr>
      <vt:lpstr>iOS/Android Backend Interfaces</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Tasks Remaining</vt:lpstr>
      <vt:lpstr>Timeline: Spring 2013</vt:lpstr>
      <vt:lpstr>Budget</vt:lpstr>
      <vt:lpstr>Summary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 Jacob H</dc:creator>
  <cp:lastModifiedBy>Jacob</cp:lastModifiedBy>
  <cp:revision>59</cp:revision>
  <dcterms:created xsi:type="dcterms:W3CDTF">2012-11-14T23:28:03Z</dcterms:created>
  <dcterms:modified xsi:type="dcterms:W3CDTF">2012-12-12T16:55:33Z</dcterms:modified>
</cp:coreProperties>
</file>